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Roboto"/>
      <p:regular r:id="rId40"/>
      <p:bold r:id="rId41"/>
      <p:italic r:id="rId42"/>
      <p:boldItalic r:id="rId43"/>
    </p:embeddedFont>
    <p:embeddedFont>
      <p:font typeface="Overpass Black"/>
      <p:bold r:id="rId44"/>
      <p:boldItalic r:id="rId45"/>
    </p:embeddedFont>
    <p:embeddedFont>
      <p:font typeface="Overpass"/>
      <p:regular r:id="rId46"/>
      <p:bold r:id="rId47"/>
      <p:italic r:id="rId48"/>
      <p:boldItalic r:id="rId49"/>
    </p:embeddedFont>
    <p:embeddedFont>
      <p:font typeface="Overpass Light"/>
      <p:regular r:id="rId50"/>
      <p:bold r:id="rId51"/>
      <p:italic r:id="rId52"/>
      <p:boldItalic r:id="rId53"/>
    </p:embeddedFont>
    <p:embeddedFont>
      <p:font typeface="Overpass SemiBold"/>
      <p:regular r:id="rId54"/>
      <p:bold r:id="rId55"/>
      <p:italic r:id="rId56"/>
      <p:boldItalic r:id="rId57"/>
    </p:embeddedFont>
    <p:embeddedFont>
      <p:font typeface="Overpass Medium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777A8F-A69C-41A7-94D7-1085EDFE8F9D}">
  <a:tblStyle styleId="{BD777A8F-A69C-41A7-94D7-1085EDFE8F9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regular.fntdata"/><Relationship Id="rId42" Type="http://schemas.openxmlformats.org/officeDocument/2006/relationships/font" Target="fonts/Roboto-italic.fntdata"/><Relationship Id="rId41" Type="http://schemas.openxmlformats.org/officeDocument/2006/relationships/font" Target="fonts/Roboto-bold.fntdata"/><Relationship Id="rId44" Type="http://schemas.openxmlformats.org/officeDocument/2006/relationships/font" Target="fonts/OverpassBlack-bold.fntdata"/><Relationship Id="rId43" Type="http://schemas.openxmlformats.org/officeDocument/2006/relationships/font" Target="fonts/Roboto-boldItalic.fntdata"/><Relationship Id="rId46" Type="http://schemas.openxmlformats.org/officeDocument/2006/relationships/font" Target="fonts/Overpass-regular.fntdata"/><Relationship Id="rId45" Type="http://schemas.openxmlformats.org/officeDocument/2006/relationships/font" Target="fonts/Overpass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verpass-italic.fntdata"/><Relationship Id="rId47" Type="http://schemas.openxmlformats.org/officeDocument/2006/relationships/font" Target="fonts/Overpass-bold.fntdata"/><Relationship Id="rId49" Type="http://schemas.openxmlformats.org/officeDocument/2006/relationships/font" Target="fonts/Overpas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schemas.openxmlformats.org/officeDocument/2006/relationships/font" Target="fonts/OverpassMedium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verpassMedium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OverpassLight-bold.fntdata"/><Relationship Id="rId50" Type="http://schemas.openxmlformats.org/officeDocument/2006/relationships/font" Target="fonts/OverpassLight-regular.fntdata"/><Relationship Id="rId53" Type="http://schemas.openxmlformats.org/officeDocument/2006/relationships/font" Target="fonts/OverpassLight-boldItalic.fntdata"/><Relationship Id="rId52" Type="http://schemas.openxmlformats.org/officeDocument/2006/relationships/font" Target="fonts/OverpassLight-italic.fntdata"/><Relationship Id="rId11" Type="http://schemas.openxmlformats.org/officeDocument/2006/relationships/slide" Target="slides/slide5.xml"/><Relationship Id="rId55" Type="http://schemas.openxmlformats.org/officeDocument/2006/relationships/font" Target="fonts/OverpassSemiBold-bold.fntdata"/><Relationship Id="rId10" Type="http://schemas.openxmlformats.org/officeDocument/2006/relationships/slide" Target="slides/slide4.xml"/><Relationship Id="rId54" Type="http://schemas.openxmlformats.org/officeDocument/2006/relationships/font" Target="fonts/OverpassSemiBold-regular.fntdata"/><Relationship Id="rId13" Type="http://schemas.openxmlformats.org/officeDocument/2006/relationships/slide" Target="slides/slide7.xml"/><Relationship Id="rId57" Type="http://schemas.openxmlformats.org/officeDocument/2006/relationships/font" Target="fonts/OverpassSemiBold-boldItalic.fntdata"/><Relationship Id="rId12" Type="http://schemas.openxmlformats.org/officeDocument/2006/relationships/slide" Target="slides/slide6.xml"/><Relationship Id="rId56" Type="http://schemas.openxmlformats.org/officeDocument/2006/relationships/font" Target="fonts/OverpassSemiBold-italic.fntdata"/><Relationship Id="rId15" Type="http://schemas.openxmlformats.org/officeDocument/2006/relationships/slide" Target="slides/slide9.xml"/><Relationship Id="rId59" Type="http://schemas.openxmlformats.org/officeDocument/2006/relationships/font" Target="fonts/OverpassMedium-bold.fntdata"/><Relationship Id="rId14" Type="http://schemas.openxmlformats.org/officeDocument/2006/relationships/slide" Target="slides/slide8.xml"/><Relationship Id="rId58" Type="http://schemas.openxmlformats.org/officeDocument/2006/relationships/font" Target="fonts/OverpassMedium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f06eef91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f06eef91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f06eef91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f06eef91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f06eef91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2f06eef91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2fb107841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2fb107841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3ce14eab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3ce14eab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3aacd50c2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3aacd50c2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3aacd50c2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3aacd50c2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3aacd50c2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3aacd50c2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3aacd50c2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3aacd50c2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3aacd50c2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3aacd50c2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eba9c300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eba9c300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3aacd50c29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3aacd50c29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c93595c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3c93595c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3c93595c9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13c93595c9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3c93595c9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13c93595c9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3c93595c9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13c93595c9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3c93595c9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3c93595c9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3c93595c9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13c93595c9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3c93595c91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3c93595c9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14ffc2ddae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14ffc2ddae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3854314a6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3854314a6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eba9c3000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eba9c3000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3854314a6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13854314a6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3854314a6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3854314a6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13854314a6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13854314a6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15015569a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15015569a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eba9c300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eba9c300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2eba9c300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2eba9c300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2eba9c3000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2eba9c3000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eba9c300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eba9c300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eba9c300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eba9c300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2f06eef9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2f06eef9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4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6.png"/><Relationship Id="rId5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8.png"/><Relationship Id="rId6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9.png"/><Relationship Id="rId6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36.png"/><Relationship Id="rId6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41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4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png"/><Relationship Id="rId4" Type="http://schemas.openxmlformats.org/officeDocument/2006/relationships/image" Target="../media/image3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4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1.png"/><Relationship Id="rId5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9" Type="http://schemas.openxmlformats.org/officeDocument/2006/relationships/image" Target="../media/image35.png"/><Relationship Id="rId5" Type="http://schemas.openxmlformats.org/officeDocument/2006/relationships/image" Target="../media/image30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27.png"/><Relationship Id="rId7" Type="http://schemas.openxmlformats.org/officeDocument/2006/relationships/image" Target="../media/image19.png"/><Relationship Id="rId8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8ED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5250" y="1942050"/>
            <a:ext cx="4368900" cy="11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Manual de buenas prácticas</a:t>
            </a:r>
            <a:endParaRPr b="1" sz="22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Widget de Consumo</a:t>
            </a:r>
            <a:endParaRPr sz="12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376840" y="696027"/>
            <a:ext cx="4767300" cy="4767300"/>
          </a:xfrm>
          <a:prstGeom prst="arc">
            <a:avLst>
              <a:gd fmla="val 12529853" name="adj1"/>
              <a:gd fmla="val 11482280" name="adj2"/>
            </a:avLst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oval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011475" y="403975"/>
            <a:ext cx="5351700" cy="5351700"/>
          </a:xfrm>
          <a:prstGeom prst="arc">
            <a:avLst>
              <a:gd fmla="val 18016278" name="adj1"/>
              <a:gd fmla="val 20019989" name="adj2"/>
            </a:avLst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oval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982325" y="298625"/>
            <a:ext cx="5562300" cy="5562300"/>
          </a:xfrm>
          <a:prstGeom prst="arc">
            <a:avLst>
              <a:gd fmla="val 7656744" name="adj1"/>
              <a:gd fmla="val 9751827" name="adj2"/>
            </a:avLst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7975"/>
            <a:ext cx="1432200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577566" y="4735406"/>
            <a:ext cx="2510100" cy="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API Program</a:t>
            </a:r>
            <a:endParaRPr sz="1000">
              <a:solidFill>
                <a:srgbClr val="FFFFF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6850" y="1254398"/>
            <a:ext cx="4444424" cy="263471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120000" dist="76200">
              <a:srgbClr val="000000">
                <a:alpha val="15690"/>
              </a:srgbClr>
            </a:outerShdw>
          </a:effectLst>
        </p:spPr>
      </p:pic>
      <p:sp>
        <p:nvSpPr>
          <p:cNvPr id="61" name="Google Shape;61;p13"/>
          <p:cNvSpPr/>
          <p:nvPr/>
        </p:nvSpPr>
        <p:spPr>
          <a:xfrm>
            <a:off x="4885146" y="1421239"/>
            <a:ext cx="3433800" cy="214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79053" y="1941450"/>
            <a:ext cx="1440000" cy="11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/>
          <p:nvPr/>
        </p:nvSpPr>
        <p:spPr>
          <a:xfrm flipH="1">
            <a:off x="4910275" y="1087875"/>
            <a:ext cx="1254000" cy="1151400"/>
          </a:xfrm>
          <a:prstGeom prst="roundRect">
            <a:avLst>
              <a:gd fmla="val 10577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/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353700" y="609500"/>
            <a:ext cx="201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Especificaciones: Color</a:t>
            </a:r>
            <a:endParaRPr sz="11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4" name="Google Shape;204;p22"/>
          <p:cNvSpPr/>
          <p:nvPr/>
        </p:nvSpPr>
        <p:spPr>
          <a:xfrm flipH="1">
            <a:off x="6809425" y="1087875"/>
            <a:ext cx="1254000" cy="1151400"/>
          </a:xfrm>
          <a:prstGeom prst="roundRect">
            <a:avLst>
              <a:gd fmla="val 10577" name="adj"/>
            </a:avLst>
          </a:prstGeom>
          <a:solidFill>
            <a:srgbClr val="37474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5" name="Google Shape;205;p22"/>
          <p:cNvSpPr txBox="1"/>
          <p:nvPr/>
        </p:nvSpPr>
        <p:spPr>
          <a:xfrm>
            <a:off x="4910275" y="2304950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Color de fondo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06" name="Google Shape;206;p22"/>
          <p:cNvSpPr txBox="1"/>
          <p:nvPr/>
        </p:nvSpPr>
        <p:spPr>
          <a:xfrm>
            <a:off x="6809425" y="2304950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Color fuente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07" name="Google Shape;207;p22"/>
          <p:cNvSpPr txBox="1"/>
          <p:nvPr/>
        </p:nvSpPr>
        <p:spPr>
          <a:xfrm>
            <a:off x="4910275" y="1502025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#FFFFFF</a:t>
            </a:r>
            <a:endParaRPr b="1" sz="9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6809425" y="1502025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#37474F</a:t>
            </a:r>
            <a:endParaRPr b="1" sz="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9" name="Google Shape;209;p22"/>
          <p:cNvSpPr/>
          <p:nvPr/>
        </p:nvSpPr>
        <p:spPr>
          <a:xfrm flipH="1">
            <a:off x="6809425" y="2965325"/>
            <a:ext cx="1254000" cy="1151400"/>
          </a:xfrm>
          <a:prstGeom prst="roundRect">
            <a:avLst>
              <a:gd fmla="val 10577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0" name="Google Shape;210;p22"/>
          <p:cNvSpPr/>
          <p:nvPr/>
        </p:nvSpPr>
        <p:spPr>
          <a:xfrm flipH="1">
            <a:off x="4910275" y="2965325"/>
            <a:ext cx="1254000" cy="1151400"/>
          </a:xfrm>
          <a:prstGeom prst="roundRect">
            <a:avLst>
              <a:gd fmla="val 10577" name="adj"/>
            </a:avLst>
          </a:prstGeom>
          <a:solidFill>
            <a:srgbClr val="37474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6809425" y="4182400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Color de fondo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4910275" y="4182400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Color fuente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13" name="Google Shape;213;p22"/>
          <p:cNvSpPr txBox="1"/>
          <p:nvPr/>
        </p:nvSpPr>
        <p:spPr>
          <a:xfrm>
            <a:off x="6809425" y="3379475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#FFFFFF</a:t>
            </a:r>
            <a:endParaRPr b="1" sz="9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14" name="Google Shape;214;p22"/>
          <p:cNvSpPr txBox="1"/>
          <p:nvPr/>
        </p:nvSpPr>
        <p:spPr>
          <a:xfrm>
            <a:off x="4910275" y="3379475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#37474F</a:t>
            </a:r>
            <a:endParaRPr b="1" sz="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15" name="Google Shape;2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348" y="1502025"/>
            <a:ext cx="3342027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349" y="3302976"/>
            <a:ext cx="3342025" cy="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3"/>
          <p:cNvSpPr/>
          <p:nvPr/>
        </p:nvSpPr>
        <p:spPr>
          <a:xfrm flipH="1">
            <a:off x="1558525" y="1341075"/>
            <a:ext cx="1424700" cy="11514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rgbClr val="F3F5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/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/>
        </p:nvSpPr>
        <p:spPr>
          <a:xfrm>
            <a:off x="353700" y="609500"/>
            <a:ext cx="201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Especificaciones: Tipografía</a:t>
            </a:r>
            <a:endParaRPr sz="11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5608250" y="1632900"/>
            <a:ext cx="2532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●   Font-family: </a:t>
            </a: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Overpass Semibold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●   Tamaño de la fuente: </a:t>
            </a: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16px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●   Peso de la fuente: </a:t>
            </a: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400</a:t>
            </a:r>
            <a:r>
              <a:rPr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●   Espaciado entre caracteres: </a:t>
            </a: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— 0.03 px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●   Altura de la línea: </a:t>
            </a: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24 px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●   Hex: </a:t>
            </a: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#37474F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6" name="Google Shape;226;p23"/>
          <p:cNvSpPr/>
          <p:nvPr/>
        </p:nvSpPr>
        <p:spPr>
          <a:xfrm flipH="1">
            <a:off x="440750" y="1341075"/>
            <a:ext cx="1254000" cy="11514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7" name="Google Shape;227;p23"/>
          <p:cNvSpPr txBox="1"/>
          <p:nvPr/>
        </p:nvSpPr>
        <p:spPr>
          <a:xfrm>
            <a:off x="440750" y="2067550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Semibold</a:t>
            </a:r>
            <a:endParaRPr b="1" sz="9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28" name="Google Shape;228;p23"/>
          <p:cNvSpPr txBox="1"/>
          <p:nvPr/>
        </p:nvSpPr>
        <p:spPr>
          <a:xfrm>
            <a:off x="440750" y="1461575"/>
            <a:ext cx="125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Aa</a:t>
            </a:r>
            <a:endParaRPr sz="40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29" name="Google Shape;229;p23"/>
          <p:cNvSpPr/>
          <p:nvPr/>
        </p:nvSpPr>
        <p:spPr>
          <a:xfrm flipH="1">
            <a:off x="2983225" y="1341075"/>
            <a:ext cx="1424700" cy="1151400"/>
          </a:xfrm>
          <a:prstGeom prst="roundRect">
            <a:avLst>
              <a:gd fmla="val 0" name="adj"/>
            </a:avLst>
          </a:prstGeom>
          <a:solidFill>
            <a:schemeClr val="lt1"/>
          </a:solidFill>
          <a:ln cap="flat" cmpd="sng" w="9525">
            <a:solidFill>
              <a:srgbClr val="F3F5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1729225" y="2058213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Regular</a:t>
            </a:r>
            <a:endParaRPr b="1" sz="9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1" name="Google Shape;231;p23"/>
          <p:cNvSpPr txBox="1"/>
          <p:nvPr/>
        </p:nvSpPr>
        <p:spPr>
          <a:xfrm>
            <a:off x="1729225" y="1452237"/>
            <a:ext cx="125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Aa</a:t>
            </a:r>
            <a:endParaRPr sz="40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2" name="Google Shape;232;p23"/>
          <p:cNvSpPr txBox="1"/>
          <p:nvPr/>
        </p:nvSpPr>
        <p:spPr>
          <a:xfrm>
            <a:off x="3068575" y="2058213"/>
            <a:ext cx="1254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rPr>
              <a:t>Light</a:t>
            </a:r>
            <a:endParaRPr b="1" sz="900">
              <a:solidFill>
                <a:schemeClr val="lt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3" name="Google Shape;233;p23"/>
          <p:cNvSpPr txBox="1"/>
          <p:nvPr/>
        </p:nvSpPr>
        <p:spPr>
          <a:xfrm>
            <a:off x="3068575" y="1452237"/>
            <a:ext cx="1254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Aa</a:t>
            </a:r>
            <a:endParaRPr sz="4000">
              <a:solidFill>
                <a:schemeClr val="lt2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34" name="Google Shape;234;p23"/>
          <p:cNvSpPr/>
          <p:nvPr/>
        </p:nvSpPr>
        <p:spPr>
          <a:xfrm>
            <a:off x="440750" y="1341075"/>
            <a:ext cx="49800" cy="1151400"/>
          </a:xfrm>
          <a:prstGeom prst="roundRect">
            <a:avLst>
              <a:gd fmla="val 0" name="adj"/>
            </a:avLst>
          </a:prstGeom>
          <a:solidFill>
            <a:srgbClr val="649F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5" name="Google Shape;235;p23"/>
          <p:cNvSpPr/>
          <p:nvPr/>
        </p:nvSpPr>
        <p:spPr>
          <a:xfrm flipH="1">
            <a:off x="440750" y="3482600"/>
            <a:ext cx="2012400" cy="5478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440750" y="3482600"/>
            <a:ext cx="49800" cy="547800"/>
          </a:xfrm>
          <a:prstGeom prst="roundRect">
            <a:avLst>
              <a:gd fmla="val 0" name="adj"/>
            </a:avLst>
          </a:prstGeom>
          <a:solidFill>
            <a:srgbClr val="649F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7" name="Google Shape;237;p23"/>
          <p:cNvSpPr txBox="1"/>
          <p:nvPr/>
        </p:nvSpPr>
        <p:spPr>
          <a:xfrm>
            <a:off x="975025" y="3556750"/>
            <a:ext cx="14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Lorem ipsum</a:t>
            </a:r>
            <a:endParaRPr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579125" y="3602600"/>
            <a:ext cx="50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16 px</a:t>
            </a:r>
            <a:endParaRPr b="1" sz="8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9" name="Google Shape;239;p23"/>
          <p:cNvSpPr txBox="1"/>
          <p:nvPr/>
        </p:nvSpPr>
        <p:spPr>
          <a:xfrm>
            <a:off x="975025" y="3011175"/>
            <a:ext cx="14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9D9D9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Lorem ipsum</a:t>
            </a:r>
            <a:endParaRPr>
              <a:solidFill>
                <a:srgbClr val="D9D9D9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579125" y="3057025"/>
            <a:ext cx="50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D9D9D9"/>
                </a:solidFill>
                <a:latin typeface="Overpass"/>
                <a:ea typeface="Overpass"/>
                <a:cs typeface="Overpass"/>
                <a:sym typeface="Overpass"/>
              </a:rPr>
              <a:t>18 px</a:t>
            </a:r>
            <a:endParaRPr b="1" sz="800">
              <a:solidFill>
                <a:srgbClr val="D9D9D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1" name="Google Shape;241;p23"/>
          <p:cNvSpPr txBox="1"/>
          <p:nvPr/>
        </p:nvSpPr>
        <p:spPr>
          <a:xfrm>
            <a:off x="975025" y="4148175"/>
            <a:ext cx="14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D9D9D9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Lorem ipsum</a:t>
            </a:r>
            <a:endParaRPr>
              <a:solidFill>
                <a:srgbClr val="D9D9D9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579125" y="4194025"/>
            <a:ext cx="500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D9D9D9"/>
                </a:solidFill>
                <a:latin typeface="Overpass"/>
                <a:ea typeface="Overpass"/>
                <a:cs typeface="Overpass"/>
                <a:sym typeface="Overpass"/>
              </a:rPr>
              <a:t>14 px</a:t>
            </a:r>
            <a:endParaRPr b="1" sz="800">
              <a:solidFill>
                <a:srgbClr val="D9D9D9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3" name="Google Shape;243;p23"/>
          <p:cNvSpPr/>
          <p:nvPr/>
        </p:nvSpPr>
        <p:spPr>
          <a:xfrm flipH="1">
            <a:off x="2800800" y="3482950"/>
            <a:ext cx="1771200" cy="5478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2800900" y="3482950"/>
            <a:ext cx="49800" cy="547800"/>
          </a:xfrm>
          <a:prstGeom prst="roundRect">
            <a:avLst>
              <a:gd fmla="val 0" name="adj"/>
            </a:avLst>
          </a:prstGeom>
          <a:solidFill>
            <a:srgbClr val="649F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3366925" y="3602950"/>
            <a:ext cx="104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GRIS PRIMARIO</a:t>
            </a:r>
            <a:endParaRPr b="1" sz="8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46" name="Google Shape;246;p23"/>
          <p:cNvSpPr/>
          <p:nvPr/>
        </p:nvSpPr>
        <p:spPr>
          <a:xfrm flipH="1">
            <a:off x="3046400" y="3624250"/>
            <a:ext cx="288900" cy="265200"/>
          </a:xfrm>
          <a:prstGeom prst="roundRect">
            <a:avLst>
              <a:gd fmla="val 50000" name="adj"/>
            </a:avLst>
          </a:prstGeom>
          <a:solidFill>
            <a:srgbClr val="37474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/ RÓTULO DEL BOTÓN DE ACCIÓN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4679075" y="2090238"/>
            <a:ext cx="36852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Un rótulo explícito funciona como una ayuda </a:t>
            </a:r>
            <a:r>
              <a:rPr b="1"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dando al usuario mayor confianza a la hora de elegir la acción. </a:t>
            </a: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Se recomienda usar un verbo o una </a:t>
            </a:r>
            <a:r>
              <a:rPr b="1"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acción concreta a realizar. </a:t>
            </a:r>
            <a:endParaRPr b="1" sz="9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Se recomienda el uso del rótulo + el logo </a:t>
            </a: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BCI </a:t>
            </a: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corredora de seguros </a:t>
            </a: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como elemento diferenciador para contextualizar al usuario de que la acción que va a realizar corresponde a un flujo que pertenece al Banco Bci.</a:t>
            </a:r>
            <a:endParaRPr b="1" sz="9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4679075" y="1160150"/>
            <a:ext cx="3376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RÓTULO: COTIZAR SEGURO AUTOMOTRIZ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5" name="Google Shape;255;p24"/>
          <p:cNvSpPr txBox="1"/>
          <p:nvPr/>
        </p:nvSpPr>
        <p:spPr>
          <a:xfrm>
            <a:off x="423450" y="3082850"/>
            <a:ext cx="13239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B7B7B7"/>
                </a:solidFill>
                <a:latin typeface="Overpass"/>
                <a:ea typeface="Overpass"/>
                <a:cs typeface="Overpass"/>
                <a:sym typeface="Overpass"/>
              </a:rPr>
              <a:t>Rótulo/etiqueta.</a:t>
            </a:r>
            <a:endParaRPr sz="1000">
              <a:solidFill>
                <a:srgbClr val="B7B7B7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423450" y="4261225"/>
            <a:ext cx="360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Objetivo: 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4679075" y="1774063"/>
            <a:ext cx="3376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Tener una etiqueta clara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58" name="Google Shape;25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448" y="2409700"/>
            <a:ext cx="3342027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449" y="1649938"/>
            <a:ext cx="3342025" cy="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75" y="1352476"/>
            <a:ext cx="5016576" cy="3338651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060000" dist="76200">
              <a:srgbClr val="000000">
                <a:alpha val="24000"/>
              </a:srgbClr>
            </a:outerShdw>
          </a:effectLst>
        </p:spPr>
      </p:pic>
      <p:sp>
        <p:nvSpPr>
          <p:cNvPr id="265" name="Google Shape;265;p25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IMPLEMENTACIÓN CORRECTA /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66" name="Google Shape;2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5"/>
          <p:cNvSpPr txBox="1"/>
          <p:nvPr/>
        </p:nvSpPr>
        <p:spPr>
          <a:xfrm>
            <a:off x="353700" y="609500"/>
            <a:ext cx="6258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Priorizar por implementar el botón en las páginas en donde estén los productos y/o servicios</a:t>
            </a:r>
            <a:r>
              <a:rPr lang="es" sz="11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.</a:t>
            </a:r>
            <a:endParaRPr sz="11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628275" y="2723000"/>
            <a:ext cx="1510200" cy="307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528ED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9" name="Google Shape;269;p25"/>
          <p:cNvCxnSpPr>
            <a:stCxn id="268" idx="3"/>
            <a:endCxn id="270" idx="1"/>
          </p:cNvCxnSpPr>
          <p:nvPr/>
        </p:nvCxnSpPr>
        <p:spPr>
          <a:xfrm>
            <a:off x="2138475" y="2876900"/>
            <a:ext cx="39495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70" name="Google Shape;270;p25"/>
          <p:cNvSpPr txBox="1"/>
          <p:nvPr/>
        </p:nvSpPr>
        <p:spPr>
          <a:xfrm>
            <a:off x="6087975" y="2723000"/>
            <a:ext cx="105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Botón de acción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71" name="Google Shape;27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925" y="2775263"/>
            <a:ext cx="1426906" cy="2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IMPLEMENTACIÓN CORRECTA /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77" name="Google Shape;2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6"/>
          <p:cNvSpPr txBox="1"/>
          <p:nvPr/>
        </p:nvSpPr>
        <p:spPr>
          <a:xfrm>
            <a:off x="353700" y="609500"/>
            <a:ext cx="595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Ejemplo: </a:t>
            </a:r>
            <a:endParaRPr sz="11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455375" y="2337063"/>
            <a:ext cx="58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Desktop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80" name="Google Shape;280;p26"/>
          <p:cNvSpPr txBox="1"/>
          <p:nvPr/>
        </p:nvSpPr>
        <p:spPr>
          <a:xfrm>
            <a:off x="7847700" y="2183163"/>
            <a:ext cx="58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Mobile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81" name="Google Shape;281;p26"/>
          <p:cNvGrpSpPr/>
          <p:nvPr/>
        </p:nvGrpSpPr>
        <p:grpSpPr>
          <a:xfrm>
            <a:off x="1678436" y="1259798"/>
            <a:ext cx="5203948" cy="3085000"/>
            <a:chOff x="3735148" y="1259786"/>
            <a:chExt cx="5203948" cy="3085000"/>
          </a:xfrm>
        </p:grpSpPr>
        <p:pic>
          <p:nvPicPr>
            <p:cNvPr id="282" name="Google Shape;282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35148" y="1259786"/>
              <a:ext cx="5203948" cy="3085000"/>
            </a:xfrm>
            <a:prstGeom prst="rect">
              <a:avLst/>
            </a:prstGeom>
            <a:noFill/>
            <a:ln>
              <a:noFill/>
            </a:ln>
            <a:effectLst>
              <a:outerShdw blurRad="228600" rotWithShape="0" algn="bl" dir="6120000" dist="76200">
                <a:srgbClr val="000000">
                  <a:alpha val="15690"/>
                </a:srgbClr>
              </a:outerShdw>
            </a:effectLst>
          </p:spPr>
        </p:pic>
        <p:pic>
          <p:nvPicPr>
            <p:cNvPr id="283" name="Google Shape;283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26863" y="1447113"/>
              <a:ext cx="4020526" cy="25202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oogle Shape;284;p26"/>
          <p:cNvGrpSpPr/>
          <p:nvPr/>
        </p:nvGrpSpPr>
        <p:grpSpPr>
          <a:xfrm>
            <a:off x="5651762" y="819647"/>
            <a:ext cx="1813800" cy="3650463"/>
            <a:chOff x="864600" y="990610"/>
            <a:chExt cx="1813800" cy="3650463"/>
          </a:xfrm>
        </p:grpSpPr>
        <p:pic>
          <p:nvPicPr>
            <p:cNvPr id="285" name="Google Shape;285;p2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64600" y="990610"/>
              <a:ext cx="1813800" cy="3650463"/>
            </a:xfrm>
            <a:prstGeom prst="rect">
              <a:avLst/>
            </a:prstGeom>
            <a:noFill/>
            <a:ln>
              <a:noFill/>
            </a:ln>
            <a:effectLst>
              <a:outerShdw blurRad="142875" rotWithShape="0" algn="bl" dir="5580000" dist="76200">
                <a:srgbClr val="000000">
                  <a:alpha val="14000"/>
                </a:srgbClr>
              </a:outerShdw>
            </a:effectLst>
          </p:spPr>
        </p:pic>
        <p:sp>
          <p:nvSpPr>
            <p:cNvPr id="286" name="Google Shape;286;p26"/>
            <p:cNvSpPr/>
            <p:nvPr/>
          </p:nvSpPr>
          <p:spPr>
            <a:xfrm>
              <a:off x="974025" y="1470650"/>
              <a:ext cx="1576800" cy="1583700"/>
            </a:xfrm>
            <a:prstGeom prst="rect">
              <a:avLst/>
            </a:prstGeom>
            <a:solidFill>
              <a:srgbClr val="B2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983100" y="3156125"/>
              <a:ext cx="1576800" cy="1208700"/>
            </a:xfrm>
            <a:prstGeom prst="rect">
              <a:avLst/>
            </a:prstGeom>
            <a:solidFill>
              <a:srgbClr val="B2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560975" y="2858125"/>
              <a:ext cx="98100" cy="98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1713375" y="2858125"/>
              <a:ext cx="98100" cy="98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1865775" y="2858125"/>
              <a:ext cx="98100" cy="98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1086150" y="3825150"/>
              <a:ext cx="1372800" cy="5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086150" y="3942525"/>
              <a:ext cx="1177200" cy="5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086150" y="3707775"/>
              <a:ext cx="1372800" cy="5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1039050" y="1383098"/>
              <a:ext cx="165600" cy="25200"/>
            </a:xfrm>
            <a:prstGeom prst="rect">
              <a:avLst/>
            </a:prstGeom>
            <a:solidFill>
              <a:srgbClr val="B2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1039050" y="1330536"/>
              <a:ext cx="165600" cy="25200"/>
            </a:xfrm>
            <a:prstGeom prst="rect">
              <a:avLst/>
            </a:prstGeom>
            <a:solidFill>
              <a:srgbClr val="B2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1039050" y="1277973"/>
              <a:ext cx="165600" cy="25200"/>
            </a:xfrm>
            <a:prstGeom prst="rect">
              <a:avLst/>
            </a:prstGeom>
            <a:solidFill>
              <a:srgbClr val="B2BD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97" name="Google Shape;297;p26"/>
          <p:cNvCxnSpPr/>
          <p:nvPr/>
        </p:nvCxnSpPr>
        <p:spPr>
          <a:xfrm>
            <a:off x="532750" y="2644875"/>
            <a:ext cx="18918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none"/>
            <a:tailEnd len="med" w="med" type="oval"/>
          </a:ln>
        </p:spPr>
      </p:cxnSp>
      <p:cxnSp>
        <p:nvCxnSpPr>
          <p:cNvPr id="298" name="Google Shape;298;p26"/>
          <p:cNvCxnSpPr/>
          <p:nvPr/>
        </p:nvCxnSpPr>
        <p:spPr>
          <a:xfrm rot="10800000">
            <a:off x="7294825" y="2490975"/>
            <a:ext cx="9600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none"/>
            <a:tailEnd len="med" w="med" type="oval"/>
          </a:ln>
        </p:spPr>
      </p:cxnSp>
      <p:pic>
        <p:nvPicPr>
          <p:cNvPr id="299" name="Google Shape;29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45212" y="2389325"/>
            <a:ext cx="1426906" cy="2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08300" y="2568559"/>
            <a:ext cx="1071376" cy="1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8ED6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7975"/>
            <a:ext cx="1432200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7"/>
          <p:cNvSpPr txBox="1"/>
          <p:nvPr/>
        </p:nvSpPr>
        <p:spPr>
          <a:xfrm>
            <a:off x="7417800" y="3917975"/>
            <a:ext cx="17262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649FE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02</a:t>
            </a:r>
            <a:endParaRPr sz="7200">
              <a:solidFill>
                <a:srgbClr val="649FE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2725525" y="2539675"/>
            <a:ext cx="37119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FORMULARIO</a:t>
            </a:r>
            <a:endParaRPr b="1" sz="27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2519725" y="3045825"/>
            <a:ext cx="4122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Widget Consumo</a:t>
            </a:r>
            <a:endParaRPr>
              <a:solidFill>
                <a:srgbClr val="FFFFF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309" name="Google Shape;3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1063" y="1670150"/>
            <a:ext cx="760825" cy="86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7975"/>
            <a:ext cx="1432200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/>
          <p:nvPr/>
        </p:nvSpPr>
        <p:spPr>
          <a:xfrm>
            <a:off x="2185365" y="188002"/>
            <a:ext cx="4767300" cy="4767300"/>
          </a:xfrm>
          <a:prstGeom prst="arc">
            <a:avLst>
              <a:gd fmla="val 12529853" name="adj1"/>
              <a:gd fmla="val 11482280" name="adj2"/>
            </a:avLst>
          </a:prstGeom>
          <a:noFill/>
          <a:ln cap="flat" cmpd="sng" w="9525">
            <a:solidFill>
              <a:srgbClr val="B7B7B7"/>
            </a:solidFill>
            <a:prstDash val="dot"/>
            <a:round/>
            <a:headEnd len="sm" w="sm" type="oval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1820000" y="-104050"/>
            <a:ext cx="5351700" cy="5351700"/>
          </a:xfrm>
          <a:prstGeom prst="arc">
            <a:avLst>
              <a:gd fmla="val 18016278" name="adj1"/>
              <a:gd fmla="val 20019989" name="adj2"/>
            </a:avLst>
          </a:prstGeom>
          <a:noFill/>
          <a:ln cap="flat" cmpd="sng" w="9525">
            <a:solidFill>
              <a:srgbClr val="B7B7B7"/>
            </a:solidFill>
            <a:prstDash val="dot"/>
            <a:round/>
            <a:headEnd len="sm" w="sm" type="oval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1790850" y="-209400"/>
            <a:ext cx="5562300" cy="5562300"/>
          </a:xfrm>
          <a:prstGeom prst="arc">
            <a:avLst>
              <a:gd fmla="val 7656744" name="adj1"/>
              <a:gd fmla="val 9751827" name="adj2"/>
            </a:avLst>
          </a:prstGeom>
          <a:noFill/>
          <a:ln cap="flat" cmpd="sng" w="9525">
            <a:solidFill>
              <a:srgbClr val="B7B7B7"/>
            </a:solidFill>
            <a:prstDash val="dot"/>
            <a:round/>
            <a:headEnd len="sm" w="sm" type="none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6813" y="1213448"/>
            <a:ext cx="4444424" cy="263471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120000" dist="76200">
              <a:srgbClr val="000000">
                <a:alpha val="15690"/>
              </a:srgbClr>
            </a:outerShdw>
          </a:effectLst>
        </p:spPr>
      </p:pic>
      <p:sp>
        <p:nvSpPr>
          <p:cNvPr id="319" name="Google Shape;319;p28"/>
          <p:cNvSpPr/>
          <p:nvPr/>
        </p:nvSpPr>
        <p:spPr>
          <a:xfrm>
            <a:off x="2852134" y="1380302"/>
            <a:ext cx="3433800" cy="2142000"/>
          </a:xfrm>
          <a:prstGeom prst="rect">
            <a:avLst/>
          </a:prstGeom>
          <a:solidFill>
            <a:srgbClr val="2889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8"/>
          <p:cNvSpPr txBox="1"/>
          <p:nvPr/>
        </p:nvSpPr>
        <p:spPr>
          <a:xfrm>
            <a:off x="2852125" y="2106900"/>
            <a:ext cx="34338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USO CORRECTO</a:t>
            </a:r>
            <a:endParaRPr b="1"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2852150" y="2499600"/>
            <a:ext cx="3433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FORMULARIO</a:t>
            </a:r>
            <a:endParaRPr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9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/ FORMULARIO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27" name="Google Shape;32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9"/>
          <p:cNvSpPr/>
          <p:nvPr/>
        </p:nvSpPr>
        <p:spPr>
          <a:xfrm>
            <a:off x="504018" y="843808"/>
            <a:ext cx="4216800" cy="4216800"/>
          </a:xfrm>
          <a:prstGeom prst="arc">
            <a:avLst>
              <a:gd fmla="val 18016278" name="adj1"/>
              <a:gd fmla="val 20019989" name="adj2"/>
            </a:avLst>
          </a:prstGeom>
          <a:noFill/>
          <a:ln cap="flat" cmpd="sng" w="9525">
            <a:solidFill>
              <a:srgbClr val="D9D9D9"/>
            </a:solidFill>
            <a:prstDash val="dot"/>
            <a:round/>
            <a:headEnd len="sm" w="sm" type="oval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9"/>
          <p:cNvSpPr/>
          <p:nvPr/>
        </p:nvSpPr>
        <p:spPr>
          <a:xfrm>
            <a:off x="481050" y="760800"/>
            <a:ext cx="4382700" cy="4382700"/>
          </a:xfrm>
          <a:prstGeom prst="arc">
            <a:avLst>
              <a:gd fmla="val 7656744" name="adj1"/>
              <a:gd fmla="val 9751827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213" y="1634786"/>
            <a:ext cx="4444424" cy="263471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120000" dist="76200">
              <a:srgbClr val="000000">
                <a:alpha val="15690"/>
              </a:srgbClr>
            </a:outerShdw>
          </a:effectLst>
        </p:spPr>
      </p:pic>
      <p:sp>
        <p:nvSpPr>
          <p:cNvPr id="331" name="Google Shape;331;p29"/>
          <p:cNvSpPr/>
          <p:nvPr/>
        </p:nvSpPr>
        <p:spPr>
          <a:xfrm flipH="1">
            <a:off x="5557075" y="2088200"/>
            <a:ext cx="3020100" cy="2568600"/>
          </a:xfrm>
          <a:prstGeom prst="roundRect">
            <a:avLst>
              <a:gd fmla="val 700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5820825" y="1184575"/>
            <a:ext cx="2756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·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Alinear el formulario al centro.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ancho máximo debe ser de 500 px.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alto 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mínimo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debe ser de 660 px.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La opacidad del fondo debe ser 0.9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5820825" y="843800"/>
            <a:ext cx="27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Especificaciones generales:</a:t>
            </a:r>
            <a:endParaRPr sz="10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1802125" y="1004225"/>
            <a:ext cx="16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Versión desktop </a:t>
            </a:r>
            <a:endParaRPr sz="10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5820825" y="2263950"/>
            <a:ext cx="258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Courier New"/>
                <a:ea typeface="Courier New"/>
                <a:cs typeface="Courier New"/>
                <a:sym typeface="Courier New"/>
              </a:rPr>
              <a:t>●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s" sz="800">
                <a:latin typeface="Courier New"/>
                <a:ea typeface="Courier New"/>
                <a:cs typeface="Courier New"/>
                <a:sym typeface="Courier New"/>
              </a:rPr>
              <a:t>Background: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.bg {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opacity:  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0.9;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background:  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FFFFFF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; 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6" name="Google Shape;336;p29"/>
          <p:cNvSpPr txBox="1"/>
          <p:nvPr/>
        </p:nvSpPr>
        <p:spPr>
          <a:xfrm>
            <a:off x="5820825" y="3223500"/>
            <a:ext cx="2582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Courier New"/>
                <a:ea typeface="Courier New"/>
                <a:cs typeface="Courier New"/>
                <a:sym typeface="Courier New"/>
              </a:rPr>
              <a:t>●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s" sz="800">
                <a:latin typeface="Courier New"/>
                <a:ea typeface="Courier New"/>
                <a:cs typeface="Courier New"/>
                <a:sym typeface="Courier New"/>
              </a:rPr>
              <a:t>Formulario: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#modal-bci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{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width: 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100%;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max-width: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500px;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vertical-align: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middle;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background-color: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#fff;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29"/>
          <p:cNvSpPr txBox="1"/>
          <p:nvPr/>
        </p:nvSpPr>
        <p:spPr>
          <a:xfrm>
            <a:off x="2289175" y="4333700"/>
            <a:ext cx="64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550 PX</a:t>
            </a:r>
            <a:endParaRPr sz="8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338" name="Google Shape;338;p29"/>
          <p:cNvCxnSpPr/>
          <p:nvPr/>
        </p:nvCxnSpPr>
        <p:spPr>
          <a:xfrm>
            <a:off x="2190475" y="4656800"/>
            <a:ext cx="8439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oval"/>
            <a:tailEnd len="med" w="med" type="oval"/>
          </a:ln>
        </p:spPr>
      </p:cxnSp>
      <p:cxnSp>
        <p:nvCxnSpPr>
          <p:cNvPr id="339" name="Google Shape;339;p29"/>
          <p:cNvCxnSpPr/>
          <p:nvPr/>
        </p:nvCxnSpPr>
        <p:spPr>
          <a:xfrm>
            <a:off x="593725" y="2167125"/>
            <a:ext cx="0" cy="148770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340" name="Google Shape;340;p29"/>
          <p:cNvSpPr txBox="1"/>
          <p:nvPr/>
        </p:nvSpPr>
        <p:spPr>
          <a:xfrm rot="-5400000">
            <a:off x="3900" y="2757075"/>
            <a:ext cx="646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625</a:t>
            </a:r>
            <a:r>
              <a:rPr lang="es" sz="8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 PX</a:t>
            </a:r>
            <a:endParaRPr sz="8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41" name="Google Shape;341;p29"/>
          <p:cNvPicPr preferRelativeResize="0"/>
          <p:nvPr/>
        </p:nvPicPr>
        <p:blipFill rotWithShape="1">
          <a:blip r:embed="rId5">
            <a:alphaModFix/>
          </a:blip>
          <a:srcRect b="11813" l="0" r="0" t="6713"/>
          <a:stretch/>
        </p:blipFill>
        <p:spPr>
          <a:xfrm>
            <a:off x="899275" y="1773100"/>
            <a:ext cx="3434149" cy="21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DEL CONTENEDOR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47" name="Google Shape;3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0"/>
          <p:cNvSpPr/>
          <p:nvPr/>
        </p:nvSpPr>
        <p:spPr>
          <a:xfrm>
            <a:off x="504018" y="843808"/>
            <a:ext cx="4216800" cy="4216800"/>
          </a:xfrm>
          <a:prstGeom prst="arc">
            <a:avLst>
              <a:gd fmla="val 18016278" name="adj1"/>
              <a:gd fmla="val 20019989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oval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</a:t>
            </a:r>
            <a:endParaRPr/>
          </a:p>
        </p:txBody>
      </p:sp>
      <p:sp>
        <p:nvSpPr>
          <p:cNvPr id="349" name="Google Shape;349;p30"/>
          <p:cNvSpPr/>
          <p:nvPr/>
        </p:nvSpPr>
        <p:spPr>
          <a:xfrm>
            <a:off x="481050" y="760800"/>
            <a:ext cx="4382700" cy="4382700"/>
          </a:xfrm>
          <a:prstGeom prst="arc">
            <a:avLst>
              <a:gd fmla="val 7656744" name="adj1"/>
              <a:gd fmla="val 9751827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0"/>
          <p:cNvSpPr txBox="1"/>
          <p:nvPr/>
        </p:nvSpPr>
        <p:spPr>
          <a:xfrm>
            <a:off x="5360925" y="1345000"/>
            <a:ext cx="32094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·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Disponer el formulario a 375px del ancho de la pantalla.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Botón cerrar “X” debe tener un posición </a:t>
            </a:r>
            <a:r>
              <a:rPr i="1"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fixed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en css.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5360875" y="1004225"/>
            <a:ext cx="27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Especificaciones generales:</a:t>
            </a:r>
            <a:endParaRPr sz="10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1666200" y="807175"/>
            <a:ext cx="181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Versión mobile</a:t>
            </a: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353" name="Google Shape;35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5525" y="1145875"/>
            <a:ext cx="1735150" cy="3492175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580000" dist="76200">
              <a:srgbClr val="000000">
                <a:alpha val="14000"/>
              </a:srgbClr>
            </a:outerShdw>
          </a:effectLst>
        </p:spPr>
      </p:pic>
      <p:sp>
        <p:nvSpPr>
          <p:cNvPr id="354" name="Google Shape;354;p30"/>
          <p:cNvSpPr txBox="1"/>
          <p:nvPr/>
        </p:nvSpPr>
        <p:spPr>
          <a:xfrm>
            <a:off x="2318025" y="4638050"/>
            <a:ext cx="591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320 PX</a:t>
            </a:r>
            <a:endParaRPr sz="8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355" name="Google Shape;355;p30"/>
          <p:cNvCxnSpPr/>
          <p:nvPr/>
        </p:nvCxnSpPr>
        <p:spPr>
          <a:xfrm>
            <a:off x="1953775" y="4961150"/>
            <a:ext cx="13173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oval"/>
            <a:tailEnd len="med" w="med" type="oval"/>
          </a:ln>
        </p:spPr>
      </p:cxnSp>
      <p:pic>
        <p:nvPicPr>
          <p:cNvPr id="356" name="Google Shape;35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6600" y="1252375"/>
            <a:ext cx="1512635" cy="327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1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/ CONTENEDOR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62" name="Google Shape;3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1"/>
          <p:cNvSpPr/>
          <p:nvPr/>
        </p:nvSpPr>
        <p:spPr>
          <a:xfrm>
            <a:off x="504018" y="843808"/>
            <a:ext cx="4216800" cy="4216800"/>
          </a:xfrm>
          <a:prstGeom prst="arc">
            <a:avLst>
              <a:gd fmla="val 18016278" name="adj1"/>
              <a:gd fmla="val 20019989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oval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"/>
          <p:cNvSpPr/>
          <p:nvPr/>
        </p:nvSpPr>
        <p:spPr>
          <a:xfrm>
            <a:off x="481050" y="760800"/>
            <a:ext cx="4382700" cy="4382700"/>
          </a:xfrm>
          <a:prstGeom prst="arc">
            <a:avLst>
              <a:gd fmla="val 7656744" name="adj1"/>
              <a:gd fmla="val 9751827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5" name="Google Shape;36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213" y="1634786"/>
            <a:ext cx="4444424" cy="263471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120000" dist="76200">
              <a:srgbClr val="000000">
                <a:alpha val="15690"/>
              </a:srgbClr>
            </a:outerShdw>
          </a:effectLst>
        </p:spPr>
      </p:pic>
      <p:sp>
        <p:nvSpPr>
          <p:cNvPr id="366" name="Google Shape;366;p31"/>
          <p:cNvSpPr/>
          <p:nvPr/>
        </p:nvSpPr>
        <p:spPr>
          <a:xfrm flipH="1">
            <a:off x="5557075" y="2088200"/>
            <a:ext cx="3020100" cy="2568600"/>
          </a:xfrm>
          <a:prstGeom prst="roundRect">
            <a:avLst>
              <a:gd fmla="val 700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67" name="Google Shape;367;p31"/>
          <p:cNvSpPr txBox="1"/>
          <p:nvPr/>
        </p:nvSpPr>
        <p:spPr>
          <a:xfrm>
            <a:off x="5820825" y="1184575"/>
            <a:ext cx="2756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·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Alinear el formulario al centro.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ancho máximo debe ser de 550 px.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alto mínimo debe ser de 844 px.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La opacidad del fondo debe ser 0.9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68" name="Google Shape;368;p31"/>
          <p:cNvSpPr txBox="1"/>
          <p:nvPr/>
        </p:nvSpPr>
        <p:spPr>
          <a:xfrm>
            <a:off x="5820825" y="843800"/>
            <a:ext cx="27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Especificaciones generales:</a:t>
            </a:r>
            <a:endParaRPr sz="10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69" name="Google Shape;369;p31"/>
          <p:cNvSpPr txBox="1"/>
          <p:nvPr/>
        </p:nvSpPr>
        <p:spPr>
          <a:xfrm>
            <a:off x="1862100" y="1004225"/>
            <a:ext cx="16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Cotiza paso 1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70" name="Google Shape;370;p31"/>
          <p:cNvSpPr txBox="1"/>
          <p:nvPr/>
        </p:nvSpPr>
        <p:spPr>
          <a:xfrm>
            <a:off x="5820825" y="2263950"/>
            <a:ext cx="258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Courier New"/>
                <a:ea typeface="Courier New"/>
                <a:cs typeface="Courier New"/>
                <a:sym typeface="Courier New"/>
              </a:rPr>
              <a:t>●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s" sz="800">
                <a:latin typeface="Courier New"/>
                <a:ea typeface="Courier New"/>
                <a:cs typeface="Courier New"/>
                <a:sym typeface="Courier New"/>
              </a:rPr>
              <a:t>Background: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.bg {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opacity:  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0.9;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background:  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FFFFFF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; 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1" name="Google Shape;371;p31"/>
          <p:cNvSpPr txBox="1"/>
          <p:nvPr/>
        </p:nvSpPr>
        <p:spPr>
          <a:xfrm>
            <a:off x="5820825" y="3223500"/>
            <a:ext cx="2582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Courier New"/>
                <a:ea typeface="Courier New"/>
                <a:cs typeface="Courier New"/>
                <a:sym typeface="Courier New"/>
              </a:rPr>
              <a:t>●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s" sz="800">
                <a:latin typeface="Courier New"/>
                <a:ea typeface="Courier New"/>
                <a:cs typeface="Courier New"/>
                <a:sym typeface="Courier New"/>
              </a:rPr>
              <a:t>Formulario: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#modal-bci {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width: 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100%;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max-width: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550px;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vertical-align: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middle;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background-color: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#fff;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1862100" y="1272375"/>
            <a:ext cx="16206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Ingresa tus datos personales</a:t>
            </a:r>
            <a:endParaRPr sz="800">
              <a:solidFill>
                <a:schemeClr val="accen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373" name="Google Shape;373;p31"/>
          <p:cNvPicPr preferRelativeResize="0"/>
          <p:nvPr/>
        </p:nvPicPr>
        <p:blipFill rotWithShape="1">
          <a:blip r:embed="rId5">
            <a:alphaModFix/>
          </a:blip>
          <a:srcRect b="11496" l="0" r="0" t="0"/>
          <a:stretch/>
        </p:blipFill>
        <p:spPr>
          <a:xfrm>
            <a:off x="895350" y="1793925"/>
            <a:ext cx="3435275" cy="21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1"/>
          <p:cNvPicPr preferRelativeResize="0"/>
          <p:nvPr/>
        </p:nvPicPr>
        <p:blipFill rotWithShape="1">
          <a:blip r:embed="rId6">
            <a:alphaModFix/>
          </a:blip>
          <a:srcRect b="6878" l="0" r="0" t="10243"/>
          <a:stretch/>
        </p:blipFill>
        <p:spPr>
          <a:xfrm>
            <a:off x="895350" y="1793925"/>
            <a:ext cx="3435275" cy="221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/>
        </p:nvSpPr>
        <p:spPr>
          <a:xfrm>
            <a:off x="820428" y="659007"/>
            <a:ext cx="440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528ED6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01</a:t>
            </a:r>
            <a:endParaRPr sz="1800">
              <a:solidFill>
                <a:srgbClr val="528ED6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20425" y="172750"/>
            <a:ext cx="7935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Overpass"/>
                <a:ea typeface="Overpass"/>
                <a:cs typeface="Overpass"/>
                <a:sym typeface="Overpass"/>
              </a:rPr>
              <a:t>INDEX</a:t>
            </a:r>
            <a:endParaRPr sz="1000">
              <a:solidFill>
                <a:srgbClr val="66666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207025" y="684350"/>
            <a:ext cx="3777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I. BUENAS PRÁCTICAS / USABILIDAD Y DISEÑO UI</a:t>
            </a:r>
            <a:endParaRPr sz="10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207025" y="1023050"/>
            <a:ext cx="30000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1.  Introducción </a:t>
            </a:r>
            <a:endParaRPr b="1" sz="9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2. Botón</a:t>
            </a:r>
            <a:endParaRPr b="1" sz="9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207025" y="1638025"/>
            <a:ext cx="4096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¿Por qué? Consistencia.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¿Para qué? Aumentar leads.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Ejemplos: Uso correcto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Especificaciones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Rótulo del botón de acción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260825" y="26356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3</a:t>
            </a: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.  Formulario</a:t>
            </a:r>
            <a:endParaRPr b="1" sz="9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207025" y="2903300"/>
            <a:ext cx="4096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incorrecto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Sugerencias técnicas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260825" y="35804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4</a:t>
            </a: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.  Niveles de navegación para llegar al widget</a:t>
            </a:r>
            <a:endParaRPr b="1" sz="9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207025" y="3907375"/>
            <a:ext cx="409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Nivel recomendado de navegación para llegar al widget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260825" y="42666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5</a:t>
            </a:r>
            <a:r>
              <a:rPr b="1" lang="es" sz="900">
                <a:solidFill>
                  <a:srgbClr val="528ED6"/>
                </a:solidFill>
                <a:latin typeface="Overpass"/>
                <a:ea typeface="Overpass"/>
                <a:cs typeface="Overpass"/>
                <a:sym typeface="Overpass"/>
              </a:rPr>
              <a:t>.  Implementación del botón</a:t>
            </a:r>
            <a:endParaRPr b="1" sz="900">
              <a:solidFill>
                <a:srgbClr val="528ED6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1207025" y="4593650"/>
            <a:ext cx="409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B68"/>
              </a:buClr>
              <a:buSzPts val="800"/>
              <a:buFont typeface="Overpass"/>
              <a:buChar char="●"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Incorporar script, CSS y html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2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/ CONTENEDOR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80" name="Google Shape;38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2"/>
          <p:cNvSpPr/>
          <p:nvPr/>
        </p:nvSpPr>
        <p:spPr>
          <a:xfrm>
            <a:off x="504018" y="843808"/>
            <a:ext cx="4216800" cy="4216800"/>
          </a:xfrm>
          <a:prstGeom prst="arc">
            <a:avLst>
              <a:gd fmla="val 18016278" name="adj1"/>
              <a:gd fmla="val 20019989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oval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2"/>
          <p:cNvSpPr/>
          <p:nvPr/>
        </p:nvSpPr>
        <p:spPr>
          <a:xfrm>
            <a:off x="481050" y="760800"/>
            <a:ext cx="4382700" cy="4382700"/>
          </a:xfrm>
          <a:prstGeom prst="arc">
            <a:avLst>
              <a:gd fmla="val 7656744" name="adj1"/>
              <a:gd fmla="val 9751827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3" name="Google Shape;38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213" y="1634786"/>
            <a:ext cx="4444424" cy="263471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120000" dist="76200">
              <a:srgbClr val="000000">
                <a:alpha val="15690"/>
              </a:srgbClr>
            </a:outerShdw>
          </a:effectLst>
        </p:spPr>
      </p:pic>
      <p:sp>
        <p:nvSpPr>
          <p:cNvPr id="384" name="Google Shape;384;p32"/>
          <p:cNvSpPr/>
          <p:nvPr/>
        </p:nvSpPr>
        <p:spPr>
          <a:xfrm flipH="1">
            <a:off x="5557075" y="2088200"/>
            <a:ext cx="3020100" cy="2568600"/>
          </a:xfrm>
          <a:prstGeom prst="roundRect">
            <a:avLst>
              <a:gd fmla="val 700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85" name="Google Shape;385;p32"/>
          <p:cNvSpPr txBox="1"/>
          <p:nvPr/>
        </p:nvSpPr>
        <p:spPr>
          <a:xfrm>
            <a:off x="5820825" y="1184575"/>
            <a:ext cx="2756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·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Alinear el formulario al centro.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ancho máximo debe ser de 550 px.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alto mínimo debe ser de 788 px.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La opacidad del fondo debe ser 0.9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86" name="Google Shape;386;p32"/>
          <p:cNvSpPr txBox="1"/>
          <p:nvPr/>
        </p:nvSpPr>
        <p:spPr>
          <a:xfrm>
            <a:off x="5820825" y="843800"/>
            <a:ext cx="27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Especificaciones generales:</a:t>
            </a:r>
            <a:endParaRPr sz="10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387" name="Google Shape;387;p32"/>
          <p:cNvSpPr txBox="1"/>
          <p:nvPr/>
        </p:nvSpPr>
        <p:spPr>
          <a:xfrm>
            <a:off x="1862100" y="1004225"/>
            <a:ext cx="16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Cotiza paso 2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388" name="Google Shape;388;p32"/>
          <p:cNvSpPr txBox="1"/>
          <p:nvPr/>
        </p:nvSpPr>
        <p:spPr>
          <a:xfrm>
            <a:off x="5820825" y="2263950"/>
            <a:ext cx="258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Courier New"/>
                <a:ea typeface="Courier New"/>
                <a:cs typeface="Courier New"/>
                <a:sym typeface="Courier New"/>
              </a:rPr>
              <a:t>●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s" sz="800">
                <a:latin typeface="Courier New"/>
                <a:ea typeface="Courier New"/>
                <a:cs typeface="Courier New"/>
                <a:sym typeface="Courier New"/>
              </a:rPr>
              <a:t>Background: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.bg {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opacity:  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0.9;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background: 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#FFFFFF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; 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9" name="Google Shape;389;p32"/>
          <p:cNvSpPr txBox="1"/>
          <p:nvPr/>
        </p:nvSpPr>
        <p:spPr>
          <a:xfrm>
            <a:off x="5820825" y="3223500"/>
            <a:ext cx="2582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Courier New"/>
                <a:ea typeface="Courier New"/>
                <a:cs typeface="Courier New"/>
                <a:sym typeface="Courier New"/>
              </a:rPr>
              <a:t>●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s" sz="800">
                <a:latin typeface="Courier New"/>
                <a:ea typeface="Courier New"/>
                <a:cs typeface="Courier New"/>
                <a:sym typeface="Courier New"/>
              </a:rPr>
              <a:t>Formulario: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#modal-bci {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width: 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100%;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max-width: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550px;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vertical-align: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middle;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background-color: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#fff;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0" name="Google Shape;390;p32"/>
          <p:cNvSpPr txBox="1"/>
          <p:nvPr/>
        </p:nvSpPr>
        <p:spPr>
          <a:xfrm>
            <a:off x="1862100" y="1272375"/>
            <a:ext cx="16206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Ingresa los datos de tu crédito</a:t>
            </a:r>
            <a:endParaRPr sz="800">
              <a:solidFill>
                <a:schemeClr val="accen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391" name="Google Shape;391;p32"/>
          <p:cNvPicPr preferRelativeResize="0"/>
          <p:nvPr/>
        </p:nvPicPr>
        <p:blipFill rotWithShape="1">
          <a:blip r:embed="rId5">
            <a:alphaModFix/>
          </a:blip>
          <a:srcRect b="5627" l="0" r="0" t="5618"/>
          <a:stretch/>
        </p:blipFill>
        <p:spPr>
          <a:xfrm>
            <a:off x="889950" y="1801450"/>
            <a:ext cx="3489726" cy="215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2"/>
          <p:cNvPicPr preferRelativeResize="0"/>
          <p:nvPr/>
        </p:nvPicPr>
        <p:blipFill rotWithShape="1">
          <a:blip r:embed="rId6">
            <a:alphaModFix/>
          </a:blip>
          <a:srcRect b="7996" l="0" r="0" t="11312"/>
          <a:stretch/>
        </p:blipFill>
        <p:spPr>
          <a:xfrm>
            <a:off x="889950" y="1801450"/>
            <a:ext cx="3489725" cy="21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3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/ CONTENEDOR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398" name="Google Shape;39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3"/>
          <p:cNvSpPr/>
          <p:nvPr/>
        </p:nvSpPr>
        <p:spPr>
          <a:xfrm>
            <a:off x="504018" y="843808"/>
            <a:ext cx="4216800" cy="4216800"/>
          </a:xfrm>
          <a:prstGeom prst="arc">
            <a:avLst>
              <a:gd fmla="val 18016278" name="adj1"/>
              <a:gd fmla="val 20019989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oval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3"/>
          <p:cNvSpPr/>
          <p:nvPr/>
        </p:nvSpPr>
        <p:spPr>
          <a:xfrm>
            <a:off x="481050" y="760800"/>
            <a:ext cx="4382700" cy="4382700"/>
          </a:xfrm>
          <a:prstGeom prst="arc">
            <a:avLst>
              <a:gd fmla="val 7656744" name="adj1"/>
              <a:gd fmla="val 9751827" name="adj2"/>
            </a:avLst>
          </a:prstGeom>
          <a:noFill/>
          <a:ln cap="flat" cmpd="sng" w="9525">
            <a:solidFill>
              <a:srgbClr val="CCCCCC"/>
            </a:solidFill>
            <a:prstDash val="dot"/>
            <a:round/>
            <a:headEnd len="sm" w="sm" type="none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1" name="Google Shape;40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213" y="1634786"/>
            <a:ext cx="4444424" cy="263471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120000" dist="76200">
              <a:srgbClr val="000000">
                <a:alpha val="15690"/>
              </a:srgbClr>
            </a:outerShdw>
          </a:effectLst>
        </p:spPr>
      </p:pic>
      <p:sp>
        <p:nvSpPr>
          <p:cNvPr id="402" name="Google Shape;402;p33"/>
          <p:cNvSpPr/>
          <p:nvPr/>
        </p:nvSpPr>
        <p:spPr>
          <a:xfrm flipH="1">
            <a:off x="5557075" y="2088200"/>
            <a:ext cx="3020100" cy="2568600"/>
          </a:xfrm>
          <a:prstGeom prst="roundRect">
            <a:avLst>
              <a:gd fmla="val 700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03" name="Google Shape;403;p33"/>
          <p:cNvSpPr txBox="1"/>
          <p:nvPr/>
        </p:nvSpPr>
        <p:spPr>
          <a:xfrm>
            <a:off x="5820825" y="1184575"/>
            <a:ext cx="27564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·Alinear el formulario al centro.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ancho máximo debe ser de 550 px.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alto mínimo debe ser de 853 px. 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La opacidad del fondo debe ser 0.9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404" name="Google Shape;404;p33"/>
          <p:cNvSpPr txBox="1"/>
          <p:nvPr/>
        </p:nvSpPr>
        <p:spPr>
          <a:xfrm>
            <a:off x="5820825" y="843800"/>
            <a:ext cx="275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Especificaciones generales:</a:t>
            </a:r>
            <a:endParaRPr sz="10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405" name="Google Shape;405;p33"/>
          <p:cNvSpPr txBox="1"/>
          <p:nvPr/>
        </p:nvSpPr>
        <p:spPr>
          <a:xfrm>
            <a:off x="1802125" y="1004225"/>
            <a:ext cx="1620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Cotiza</a:t>
            </a: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paso 3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5820825" y="2263950"/>
            <a:ext cx="258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Courier New"/>
                <a:ea typeface="Courier New"/>
                <a:cs typeface="Courier New"/>
                <a:sym typeface="Courier New"/>
              </a:rPr>
              <a:t>●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s" sz="800">
                <a:latin typeface="Courier New"/>
                <a:ea typeface="Courier New"/>
                <a:cs typeface="Courier New"/>
                <a:sym typeface="Courier New"/>
              </a:rPr>
              <a:t>Background: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.bg {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opacity:  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0.9;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background:  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FFFFFF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; 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7" name="Google Shape;407;p33"/>
          <p:cNvSpPr txBox="1"/>
          <p:nvPr/>
        </p:nvSpPr>
        <p:spPr>
          <a:xfrm>
            <a:off x="5820825" y="3223500"/>
            <a:ext cx="2582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528ED6"/>
                </a:solidFill>
                <a:latin typeface="Courier New"/>
                <a:ea typeface="Courier New"/>
                <a:cs typeface="Courier New"/>
                <a:sym typeface="Courier New"/>
              </a:rPr>
              <a:t>●</a:t>
            </a: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s" sz="800">
                <a:latin typeface="Courier New"/>
                <a:ea typeface="Courier New"/>
                <a:cs typeface="Courier New"/>
                <a:sym typeface="Courier New"/>
              </a:rPr>
              <a:t>Formulario:</a:t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#modal-bci { 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width: 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100%;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max-width: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550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px;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vertical-align: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middle;</a:t>
            </a:r>
            <a:endParaRPr sz="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s" sz="8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background-color: </a:t>
            </a:r>
            <a:r>
              <a:rPr lang="es" sz="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#fff;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8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8" name="Google Shape;408;p33"/>
          <p:cNvSpPr txBox="1"/>
          <p:nvPr/>
        </p:nvSpPr>
        <p:spPr>
          <a:xfrm>
            <a:off x="1743000" y="1257075"/>
            <a:ext cx="18588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accen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Este es el resultado de tu simulación</a:t>
            </a:r>
            <a:endParaRPr sz="800">
              <a:solidFill>
                <a:schemeClr val="accen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409" name="Google Shape;409;p33"/>
          <p:cNvPicPr preferRelativeResize="0"/>
          <p:nvPr/>
        </p:nvPicPr>
        <p:blipFill rotWithShape="1">
          <a:blip r:embed="rId5">
            <a:alphaModFix/>
          </a:blip>
          <a:srcRect b="19929" l="0" r="0" t="0"/>
          <a:stretch/>
        </p:blipFill>
        <p:spPr>
          <a:xfrm>
            <a:off x="891675" y="1791475"/>
            <a:ext cx="3441776" cy="21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3"/>
          <p:cNvPicPr preferRelativeResize="0"/>
          <p:nvPr/>
        </p:nvPicPr>
        <p:blipFill rotWithShape="1">
          <a:blip r:embed="rId6">
            <a:alphaModFix/>
          </a:blip>
          <a:srcRect b="2817" l="0" r="0" t="7165"/>
          <a:stretch/>
        </p:blipFill>
        <p:spPr>
          <a:xfrm>
            <a:off x="891538" y="1791475"/>
            <a:ext cx="3441774" cy="216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7975"/>
            <a:ext cx="1432200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4"/>
          <p:cNvSpPr/>
          <p:nvPr/>
        </p:nvSpPr>
        <p:spPr>
          <a:xfrm>
            <a:off x="2185365" y="188002"/>
            <a:ext cx="4767300" cy="4767300"/>
          </a:xfrm>
          <a:prstGeom prst="arc">
            <a:avLst>
              <a:gd fmla="val 12529853" name="adj1"/>
              <a:gd fmla="val 11482280" name="adj2"/>
            </a:avLst>
          </a:prstGeom>
          <a:noFill/>
          <a:ln cap="flat" cmpd="sng" w="9525">
            <a:solidFill>
              <a:srgbClr val="B7B7B7"/>
            </a:solidFill>
            <a:prstDash val="dot"/>
            <a:round/>
            <a:headEnd len="sm" w="sm" type="oval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34"/>
          <p:cNvSpPr/>
          <p:nvPr/>
        </p:nvSpPr>
        <p:spPr>
          <a:xfrm>
            <a:off x="1820000" y="-104050"/>
            <a:ext cx="5351700" cy="5351700"/>
          </a:xfrm>
          <a:prstGeom prst="arc">
            <a:avLst>
              <a:gd fmla="val 18016278" name="adj1"/>
              <a:gd fmla="val 20019989" name="adj2"/>
            </a:avLst>
          </a:prstGeom>
          <a:noFill/>
          <a:ln cap="flat" cmpd="sng" w="9525">
            <a:solidFill>
              <a:srgbClr val="B7B7B7"/>
            </a:solidFill>
            <a:prstDash val="dot"/>
            <a:round/>
            <a:headEnd len="sm" w="sm" type="oval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4"/>
          <p:cNvSpPr/>
          <p:nvPr/>
        </p:nvSpPr>
        <p:spPr>
          <a:xfrm>
            <a:off x="1790850" y="-209400"/>
            <a:ext cx="5562300" cy="5562300"/>
          </a:xfrm>
          <a:prstGeom prst="arc">
            <a:avLst>
              <a:gd fmla="val 7656744" name="adj1"/>
              <a:gd fmla="val 9751827" name="adj2"/>
            </a:avLst>
          </a:prstGeom>
          <a:noFill/>
          <a:ln cap="flat" cmpd="sng" w="9525">
            <a:solidFill>
              <a:srgbClr val="B7B7B7"/>
            </a:solidFill>
            <a:prstDash val="dot"/>
            <a:round/>
            <a:headEnd len="sm" w="sm" type="none"/>
            <a:tailEnd len="sm" w="sm" type="oval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9" name="Google Shape;41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3638" y="1096586"/>
            <a:ext cx="4444424" cy="263471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6120000" dist="76200">
              <a:srgbClr val="000000">
                <a:alpha val="15690"/>
              </a:srgbClr>
            </a:outerShdw>
          </a:effectLst>
        </p:spPr>
      </p:pic>
      <p:sp>
        <p:nvSpPr>
          <p:cNvPr id="420" name="Google Shape;420;p34"/>
          <p:cNvSpPr/>
          <p:nvPr/>
        </p:nvSpPr>
        <p:spPr>
          <a:xfrm>
            <a:off x="2778959" y="1263439"/>
            <a:ext cx="3433800" cy="214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4"/>
          <p:cNvSpPr txBox="1"/>
          <p:nvPr/>
        </p:nvSpPr>
        <p:spPr>
          <a:xfrm>
            <a:off x="2778925" y="1990050"/>
            <a:ext cx="34338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USO INCORRECTO</a:t>
            </a:r>
            <a:endParaRPr b="1"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22" name="Google Shape;422;p34"/>
          <p:cNvSpPr txBox="1"/>
          <p:nvPr/>
        </p:nvSpPr>
        <p:spPr>
          <a:xfrm>
            <a:off x="2778950" y="2382750"/>
            <a:ext cx="34338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FORMULARIO</a:t>
            </a:r>
            <a:endParaRPr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5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INCORRECTO / FORMULARIO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428" name="Google Shape;42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5"/>
          <p:cNvSpPr/>
          <p:nvPr/>
        </p:nvSpPr>
        <p:spPr>
          <a:xfrm flipH="1">
            <a:off x="353625" y="917950"/>
            <a:ext cx="3963000" cy="4029300"/>
          </a:xfrm>
          <a:prstGeom prst="roundRect">
            <a:avLst>
              <a:gd fmla="val 251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0" name="Google Shape;430;p35"/>
          <p:cNvSpPr/>
          <p:nvPr/>
        </p:nvSpPr>
        <p:spPr>
          <a:xfrm flipH="1">
            <a:off x="4905875" y="917950"/>
            <a:ext cx="3963000" cy="4029300"/>
          </a:xfrm>
          <a:prstGeom prst="roundRect">
            <a:avLst>
              <a:gd fmla="val 251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1" name="Google Shape;431;p35"/>
          <p:cNvSpPr txBox="1"/>
          <p:nvPr/>
        </p:nvSpPr>
        <p:spPr>
          <a:xfrm>
            <a:off x="875925" y="1004225"/>
            <a:ext cx="291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No utilizar el ancho al 100% del sitio web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432" name="Google Shape;432;p35"/>
          <p:cNvSpPr txBox="1"/>
          <p:nvPr/>
        </p:nvSpPr>
        <p:spPr>
          <a:xfrm>
            <a:off x="5428175" y="1004225"/>
            <a:ext cx="291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No utilizar elementos o logotipo adicionales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433" name="Google Shape;43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200" y="833225"/>
            <a:ext cx="275375" cy="2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375" y="833225"/>
            <a:ext cx="275375" cy="2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35"/>
          <p:cNvSpPr txBox="1"/>
          <p:nvPr/>
        </p:nvSpPr>
        <p:spPr>
          <a:xfrm>
            <a:off x="529575" y="4164475"/>
            <a:ext cx="361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 Genera una </a:t>
            </a:r>
            <a:r>
              <a:rPr b="1" lang="es" sz="800">
                <a:latin typeface="Overpass"/>
                <a:ea typeface="Overpass"/>
                <a:cs typeface="Overpass"/>
                <a:sym typeface="Overpass"/>
              </a:rPr>
              <a:t>estructura forzada.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Uso del espacio no recomendado, utilizar más espacio no necesariamente genera mejor visualización de los datos.</a:t>
            </a:r>
            <a:endParaRPr sz="800"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36" name="Google Shape;436;p35"/>
          <p:cNvSpPr txBox="1"/>
          <p:nvPr/>
        </p:nvSpPr>
        <p:spPr>
          <a:xfrm>
            <a:off x="5077925" y="4164475"/>
            <a:ext cx="36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Al utilizar logotipos en la parte superior </a:t>
            </a:r>
            <a:r>
              <a:rPr b="1" lang="es" sz="800">
                <a:latin typeface="Overpass"/>
                <a:ea typeface="Overpass"/>
                <a:cs typeface="Overpass"/>
                <a:sym typeface="Overpass"/>
              </a:rPr>
              <a:t>perdemos espacio importante para priorizar la visualización del formulario.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437" name="Google Shape;437;p35"/>
          <p:cNvGrpSpPr/>
          <p:nvPr/>
        </p:nvGrpSpPr>
        <p:grpSpPr>
          <a:xfrm>
            <a:off x="665700" y="1408498"/>
            <a:ext cx="3330600" cy="2656052"/>
            <a:chOff x="665700" y="1408498"/>
            <a:chExt cx="3330600" cy="2656052"/>
          </a:xfrm>
        </p:grpSpPr>
        <p:sp>
          <p:nvSpPr>
            <p:cNvPr id="438" name="Google Shape;438;p35"/>
            <p:cNvSpPr/>
            <p:nvPr/>
          </p:nvSpPr>
          <p:spPr>
            <a:xfrm>
              <a:off x="665700" y="1534650"/>
              <a:ext cx="3330600" cy="252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9" name="Google Shape;439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5700" y="1408498"/>
              <a:ext cx="3330488" cy="203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" name="Google Shape;440;p35"/>
          <p:cNvGrpSpPr/>
          <p:nvPr/>
        </p:nvGrpSpPr>
        <p:grpSpPr>
          <a:xfrm>
            <a:off x="5222075" y="1408498"/>
            <a:ext cx="3330600" cy="2656052"/>
            <a:chOff x="665700" y="1408498"/>
            <a:chExt cx="3330600" cy="2656052"/>
          </a:xfrm>
        </p:grpSpPr>
        <p:sp>
          <p:nvSpPr>
            <p:cNvPr id="441" name="Google Shape;441;p35"/>
            <p:cNvSpPr/>
            <p:nvPr/>
          </p:nvSpPr>
          <p:spPr>
            <a:xfrm>
              <a:off x="665700" y="1534650"/>
              <a:ext cx="3330600" cy="252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2" name="Google Shape;442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5700" y="1408498"/>
              <a:ext cx="3330488" cy="203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3" name="Google Shape;443;p35"/>
          <p:cNvGrpSpPr/>
          <p:nvPr/>
        </p:nvGrpSpPr>
        <p:grpSpPr>
          <a:xfrm>
            <a:off x="5428175" y="1714912"/>
            <a:ext cx="2923350" cy="2077663"/>
            <a:chOff x="5428175" y="1714912"/>
            <a:chExt cx="2923350" cy="2077663"/>
          </a:xfrm>
        </p:grpSpPr>
        <p:grpSp>
          <p:nvGrpSpPr>
            <p:cNvPr id="444" name="Google Shape;444;p35"/>
            <p:cNvGrpSpPr/>
            <p:nvPr/>
          </p:nvGrpSpPr>
          <p:grpSpPr>
            <a:xfrm>
              <a:off x="5428175" y="1714912"/>
              <a:ext cx="2918399" cy="2077580"/>
              <a:chOff x="5428175" y="1714912"/>
              <a:chExt cx="2918399" cy="2077580"/>
            </a:xfrm>
          </p:grpSpPr>
          <p:pic>
            <p:nvPicPr>
              <p:cNvPr id="445" name="Google Shape;445;p3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428175" y="1714912"/>
                <a:ext cx="2918399" cy="20775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46" name="Google Shape;446;p35"/>
              <p:cNvSpPr/>
              <p:nvPr/>
            </p:nvSpPr>
            <p:spPr>
              <a:xfrm>
                <a:off x="5620000" y="1723850"/>
                <a:ext cx="539700" cy="20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35"/>
              <p:cNvSpPr/>
              <p:nvPr/>
            </p:nvSpPr>
            <p:spPr>
              <a:xfrm>
                <a:off x="5547250" y="2135525"/>
                <a:ext cx="773400" cy="389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8" name="Google Shape;448;p35"/>
            <p:cNvSpPr/>
            <p:nvPr/>
          </p:nvSpPr>
          <p:spPr>
            <a:xfrm>
              <a:off x="5434975" y="3048275"/>
              <a:ext cx="899100" cy="744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5428175" y="3368050"/>
              <a:ext cx="2918400" cy="424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7452425" y="2074175"/>
              <a:ext cx="899100" cy="974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7452425" y="3048275"/>
              <a:ext cx="899100" cy="7443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" name="Google Shape;452;p35"/>
          <p:cNvGrpSpPr/>
          <p:nvPr/>
        </p:nvGrpSpPr>
        <p:grpSpPr>
          <a:xfrm>
            <a:off x="903925" y="1714900"/>
            <a:ext cx="2868900" cy="2113425"/>
            <a:chOff x="903925" y="1714900"/>
            <a:chExt cx="2868900" cy="2113425"/>
          </a:xfrm>
        </p:grpSpPr>
        <p:grpSp>
          <p:nvGrpSpPr>
            <p:cNvPr id="453" name="Google Shape;453;p35"/>
            <p:cNvGrpSpPr/>
            <p:nvPr/>
          </p:nvGrpSpPr>
          <p:grpSpPr>
            <a:xfrm>
              <a:off x="903975" y="1714900"/>
              <a:ext cx="2868800" cy="2077600"/>
              <a:chOff x="903975" y="1714900"/>
              <a:chExt cx="2868800" cy="2077600"/>
            </a:xfrm>
          </p:grpSpPr>
          <p:pic>
            <p:nvPicPr>
              <p:cNvPr id="454" name="Google Shape;454;p35"/>
              <p:cNvPicPr preferRelativeResize="0"/>
              <p:nvPr/>
            </p:nvPicPr>
            <p:blipFill rotWithShape="1">
              <a:blip r:embed="rId7">
                <a:alphaModFix/>
              </a:blip>
              <a:srcRect b="0" l="1680" r="1175" t="0"/>
              <a:stretch/>
            </p:blipFill>
            <p:spPr>
              <a:xfrm>
                <a:off x="903975" y="1714900"/>
                <a:ext cx="2868800" cy="2077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5" name="Google Shape;455;p35"/>
              <p:cNvSpPr/>
              <p:nvPr/>
            </p:nvSpPr>
            <p:spPr>
              <a:xfrm>
                <a:off x="1058125" y="1730850"/>
                <a:ext cx="574500" cy="203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6" name="Google Shape;456;p35"/>
            <p:cNvSpPr/>
            <p:nvPr/>
          </p:nvSpPr>
          <p:spPr>
            <a:xfrm>
              <a:off x="903925" y="3438925"/>
              <a:ext cx="2868900" cy="3894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6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INCORRECTO / FORMULARIO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462" name="Google Shape;46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6"/>
          <p:cNvSpPr/>
          <p:nvPr/>
        </p:nvSpPr>
        <p:spPr>
          <a:xfrm flipH="1">
            <a:off x="353625" y="917950"/>
            <a:ext cx="3963000" cy="4029300"/>
          </a:xfrm>
          <a:prstGeom prst="roundRect">
            <a:avLst>
              <a:gd fmla="val 251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64" name="Google Shape;464;p36"/>
          <p:cNvSpPr/>
          <p:nvPr/>
        </p:nvSpPr>
        <p:spPr>
          <a:xfrm flipH="1">
            <a:off x="4905875" y="917950"/>
            <a:ext cx="3963000" cy="4029300"/>
          </a:xfrm>
          <a:prstGeom prst="roundRect">
            <a:avLst>
              <a:gd fmla="val 251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65" name="Google Shape;465;p36"/>
          <p:cNvSpPr txBox="1"/>
          <p:nvPr/>
        </p:nvSpPr>
        <p:spPr>
          <a:xfrm>
            <a:off x="875925" y="1004225"/>
            <a:ext cx="291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No utilizar gráfica adicional 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466" name="Google Shape;466;p36"/>
          <p:cNvSpPr txBox="1"/>
          <p:nvPr/>
        </p:nvSpPr>
        <p:spPr>
          <a:xfrm>
            <a:off x="5428175" y="1004225"/>
            <a:ext cx="291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No utilizar en Footer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467" name="Google Shape;46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200" y="833225"/>
            <a:ext cx="275375" cy="2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375" y="833225"/>
            <a:ext cx="275375" cy="2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6"/>
          <p:cNvSpPr txBox="1"/>
          <p:nvPr/>
        </p:nvSpPr>
        <p:spPr>
          <a:xfrm>
            <a:off x="529575" y="4064550"/>
            <a:ext cx="361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No respeta lineamientos recomendados según usabilidad (centrar la visión en un espacio limitado).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r>
              <a:rPr lang="es" sz="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El logotipo del costado izquierdo se considera un elemento atrayente y distractor lo que quita </a:t>
            </a:r>
            <a:r>
              <a:rPr b="1" lang="es" sz="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predominancia al formulario.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70" name="Google Shape;470;p36"/>
          <p:cNvSpPr txBox="1"/>
          <p:nvPr/>
        </p:nvSpPr>
        <p:spPr>
          <a:xfrm>
            <a:off x="5077925" y="4064550"/>
            <a:ext cx="3618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Al igual que en el caso anterior, existen </a:t>
            </a:r>
            <a:r>
              <a:rPr b="1" lang="es" sz="800">
                <a:latin typeface="Overpass"/>
                <a:ea typeface="Overpass"/>
                <a:cs typeface="Overpass"/>
                <a:sym typeface="Overpass"/>
              </a:rPr>
              <a:t>muchos elementos distractores 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como botones, columnas de texto y mapas.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r>
              <a:rPr lang="es" sz="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En muchos casos, se podría general scroll perdiendo visibilidad de algunos datos.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471" name="Google Shape;471;p36"/>
          <p:cNvGrpSpPr/>
          <p:nvPr/>
        </p:nvGrpSpPr>
        <p:grpSpPr>
          <a:xfrm>
            <a:off x="665700" y="1408498"/>
            <a:ext cx="3330600" cy="2656052"/>
            <a:chOff x="665700" y="1408498"/>
            <a:chExt cx="3330600" cy="2656052"/>
          </a:xfrm>
        </p:grpSpPr>
        <p:sp>
          <p:nvSpPr>
            <p:cNvPr id="472" name="Google Shape;472;p36"/>
            <p:cNvSpPr/>
            <p:nvPr/>
          </p:nvSpPr>
          <p:spPr>
            <a:xfrm>
              <a:off x="665700" y="1534650"/>
              <a:ext cx="3330600" cy="252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3" name="Google Shape;473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5700" y="1408498"/>
              <a:ext cx="3330488" cy="2032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4" name="Google Shape;474;p36"/>
          <p:cNvGrpSpPr/>
          <p:nvPr/>
        </p:nvGrpSpPr>
        <p:grpSpPr>
          <a:xfrm>
            <a:off x="5222075" y="1408498"/>
            <a:ext cx="3330600" cy="2656052"/>
            <a:chOff x="665700" y="1408498"/>
            <a:chExt cx="3330600" cy="2656052"/>
          </a:xfrm>
        </p:grpSpPr>
        <p:sp>
          <p:nvSpPr>
            <p:cNvPr id="475" name="Google Shape;475;p36"/>
            <p:cNvSpPr/>
            <p:nvPr/>
          </p:nvSpPr>
          <p:spPr>
            <a:xfrm>
              <a:off x="665700" y="1534650"/>
              <a:ext cx="3330600" cy="252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6" name="Google Shape;476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5700" y="1408498"/>
              <a:ext cx="3330488" cy="203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7" name="Google Shape;47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4762" y="1833587"/>
            <a:ext cx="3125226" cy="1740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p36"/>
          <p:cNvGrpSpPr/>
          <p:nvPr/>
        </p:nvGrpSpPr>
        <p:grpSpPr>
          <a:xfrm>
            <a:off x="848193" y="1696068"/>
            <a:ext cx="2981707" cy="2095557"/>
            <a:chOff x="848193" y="1696068"/>
            <a:chExt cx="2981707" cy="2095557"/>
          </a:xfrm>
        </p:grpSpPr>
        <p:pic>
          <p:nvPicPr>
            <p:cNvPr id="479" name="Google Shape;479;p3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48193" y="1696068"/>
              <a:ext cx="2981650" cy="208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36"/>
            <p:cNvSpPr/>
            <p:nvPr/>
          </p:nvSpPr>
          <p:spPr>
            <a:xfrm>
              <a:off x="1072150" y="1702825"/>
              <a:ext cx="525600" cy="22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848200" y="3452925"/>
              <a:ext cx="2981700" cy="3387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7"/>
          <p:cNvSpPr/>
          <p:nvPr/>
        </p:nvSpPr>
        <p:spPr>
          <a:xfrm flipH="1">
            <a:off x="353625" y="917950"/>
            <a:ext cx="3963000" cy="4029300"/>
          </a:xfrm>
          <a:prstGeom prst="roundRect">
            <a:avLst>
              <a:gd fmla="val 251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487" name="Google Shape;487;p37"/>
          <p:cNvGrpSpPr/>
          <p:nvPr/>
        </p:nvGrpSpPr>
        <p:grpSpPr>
          <a:xfrm>
            <a:off x="665700" y="1408498"/>
            <a:ext cx="3330600" cy="2656052"/>
            <a:chOff x="665700" y="1408498"/>
            <a:chExt cx="3330600" cy="2656052"/>
          </a:xfrm>
        </p:grpSpPr>
        <p:sp>
          <p:nvSpPr>
            <p:cNvPr id="488" name="Google Shape;488;p37"/>
            <p:cNvSpPr/>
            <p:nvPr/>
          </p:nvSpPr>
          <p:spPr>
            <a:xfrm>
              <a:off x="665700" y="1534650"/>
              <a:ext cx="3330600" cy="252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9" name="Google Shape;489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5700" y="1408498"/>
              <a:ext cx="3330488" cy="203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0" name="Google Shape;490;p37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INCORRECTO / FORMULARIO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491" name="Google Shape;49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7"/>
          <p:cNvSpPr/>
          <p:nvPr/>
        </p:nvSpPr>
        <p:spPr>
          <a:xfrm flipH="1">
            <a:off x="4905875" y="917950"/>
            <a:ext cx="3963000" cy="4029300"/>
          </a:xfrm>
          <a:prstGeom prst="roundRect">
            <a:avLst>
              <a:gd fmla="val 2512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93" name="Google Shape;493;p37"/>
          <p:cNvSpPr txBox="1"/>
          <p:nvPr/>
        </p:nvSpPr>
        <p:spPr>
          <a:xfrm>
            <a:off x="875925" y="1004225"/>
            <a:ext cx="291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No utilizar tamaño menor al ancho sugerido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494" name="Google Shape;494;p37"/>
          <p:cNvSpPr txBox="1"/>
          <p:nvPr/>
        </p:nvSpPr>
        <p:spPr>
          <a:xfrm>
            <a:off x="5428175" y="1004225"/>
            <a:ext cx="291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No utilizar card sin lightbox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495" name="Google Shape;49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200" y="833225"/>
            <a:ext cx="275375" cy="2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0375" y="833225"/>
            <a:ext cx="275375" cy="2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7"/>
          <p:cNvSpPr txBox="1"/>
          <p:nvPr/>
        </p:nvSpPr>
        <p:spPr>
          <a:xfrm>
            <a:off x="529575" y="4130125"/>
            <a:ext cx="361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  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Uso incorrecto de títulos sobre título principal de la modal.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r>
              <a:rPr lang="es" sz="8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Inconsistencia en acción cerrar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98" name="Google Shape;498;p37"/>
          <p:cNvSpPr txBox="1"/>
          <p:nvPr/>
        </p:nvSpPr>
        <p:spPr>
          <a:xfrm>
            <a:off x="5077925" y="4130125"/>
            <a:ext cx="3618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●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r>
              <a:rPr lang="es" sz="800">
                <a:latin typeface="Overpass Light"/>
                <a:ea typeface="Overpass Light"/>
                <a:cs typeface="Overpass Light"/>
                <a:sym typeface="Overpass Light"/>
              </a:rPr>
              <a:t>Formulario debe ser </a:t>
            </a:r>
            <a:r>
              <a:rPr b="1" lang="es" sz="800">
                <a:latin typeface="Overpass"/>
                <a:ea typeface="Overpass"/>
                <a:cs typeface="Overpass"/>
                <a:sym typeface="Overpass"/>
              </a:rPr>
              <a:t>aplicado en lightbox </a:t>
            </a:r>
            <a:r>
              <a:rPr b="1" lang="es" sz="800">
                <a:latin typeface="Overpass"/>
                <a:ea typeface="Overpass"/>
                <a:cs typeface="Overpass"/>
                <a:sym typeface="Overpass"/>
              </a:rPr>
              <a:t>para centrar la atención del usuario.</a:t>
            </a:r>
            <a:endParaRPr b="1" sz="800"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499" name="Google Shape;499;p37"/>
          <p:cNvGrpSpPr/>
          <p:nvPr/>
        </p:nvGrpSpPr>
        <p:grpSpPr>
          <a:xfrm>
            <a:off x="5222075" y="1408498"/>
            <a:ext cx="3330600" cy="2656052"/>
            <a:chOff x="665700" y="1408498"/>
            <a:chExt cx="3330600" cy="2656052"/>
          </a:xfrm>
        </p:grpSpPr>
        <p:sp>
          <p:nvSpPr>
            <p:cNvPr id="500" name="Google Shape;500;p37"/>
            <p:cNvSpPr/>
            <p:nvPr/>
          </p:nvSpPr>
          <p:spPr>
            <a:xfrm>
              <a:off x="665700" y="1534650"/>
              <a:ext cx="3330600" cy="25299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1" name="Google Shape;50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5700" y="1408498"/>
              <a:ext cx="3330488" cy="2032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02" name="Google Shape;502;p37"/>
          <p:cNvPicPr preferRelativeResize="0"/>
          <p:nvPr/>
        </p:nvPicPr>
        <p:blipFill rotWithShape="1">
          <a:blip r:embed="rId6">
            <a:alphaModFix/>
          </a:blip>
          <a:srcRect b="7986" l="0" r="0" t="0"/>
          <a:stretch/>
        </p:blipFill>
        <p:spPr>
          <a:xfrm>
            <a:off x="5329650" y="1737700"/>
            <a:ext cx="3115449" cy="21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7"/>
          <p:cNvSpPr/>
          <p:nvPr/>
        </p:nvSpPr>
        <p:spPr>
          <a:xfrm>
            <a:off x="2718900" y="3139350"/>
            <a:ext cx="1163400" cy="772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" name="Google Shape;504;p37"/>
          <p:cNvGrpSpPr/>
          <p:nvPr/>
        </p:nvGrpSpPr>
        <p:grpSpPr>
          <a:xfrm>
            <a:off x="797500" y="1713249"/>
            <a:ext cx="3084800" cy="2205801"/>
            <a:chOff x="797500" y="1713249"/>
            <a:chExt cx="3084800" cy="2205801"/>
          </a:xfrm>
        </p:grpSpPr>
        <p:pic>
          <p:nvPicPr>
            <p:cNvPr id="505" name="Google Shape;505;p3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7500" y="1713249"/>
              <a:ext cx="3084650" cy="2199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6" name="Google Shape;506;p37"/>
            <p:cNvSpPr/>
            <p:nvPr/>
          </p:nvSpPr>
          <p:spPr>
            <a:xfrm>
              <a:off x="1037100" y="1716825"/>
              <a:ext cx="595800" cy="238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805850" y="3139350"/>
              <a:ext cx="1135200" cy="7728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805850" y="3487950"/>
              <a:ext cx="3076200" cy="4311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2718900" y="2091325"/>
              <a:ext cx="1163400" cy="1047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8ED6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7975"/>
            <a:ext cx="1432200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8"/>
          <p:cNvSpPr txBox="1"/>
          <p:nvPr/>
        </p:nvSpPr>
        <p:spPr>
          <a:xfrm>
            <a:off x="7417800" y="3917975"/>
            <a:ext cx="17262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649FE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02</a:t>
            </a:r>
            <a:endParaRPr sz="7200">
              <a:solidFill>
                <a:srgbClr val="649FE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516" name="Google Shape;516;p38"/>
          <p:cNvSpPr txBox="1"/>
          <p:nvPr/>
        </p:nvSpPr>
        <p:spPr>
          <a:xfrm>
            <a:off x="2413500" y="2539675"/>
            <a:ext cx="43170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NIVEL DE NAVEGACIÓN</a:t>
            </a:r>
            <a:endParaRPr b="1" sz="27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17" name="Google Shape;517;p38"/>
          <p:cNvSpPr txBox="1"/>
          <p:nvPr/>
        </p:nvSpPr>
        <p:spPr>
          <a:xfrm>
            <a:off x="2519725" y="3045825"/>
            <a:ext cx="4122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Widget de Consumo</a:t>
            </a:r>
            <a:endParaRPr>
              <a:solidFill>
                <a:srgbClr val="FFFFF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518" name="Google Shape;51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600" y="1630095"/>
            <a:ext cx="760800" cy="869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9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NIVEL DE NAVEGACIÓN RECOMENDADO / WIDGET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24" name="Google Shape;52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9"/>
          <p:cNvSpPr txBox="1"/>
          <p:nvPr/>
        </p:nvSpPr>
        <p:spPr>
          <a:xfrm>
            <a:off x="837625" y="4596800"/>
            <a:ext cx="291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Primer nivel: Opción 1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526" name="Google Shape;526;p39"/>
          <p:cNvSpPr/>
          <p:nvPr/>
        </p:nvSpPr>
        <p:spPr>
          <a:xfrm>
            <a:off x="353700" y="1044125"/>
            <a:ext cx="588600" cy="58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9"/>
          <p:cNvSpPr txBox="1"/>
          <p:nvPr/>
        </p:nvSpPr>
        <p:spPr>
          <a:xfrm>
            <a:off x="400950" y="1192175"/>
            <a:ext cx="49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7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Nivel 1</a:t>
            </a:r>
            <a:endParaRPr b="1" sz="7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28" name="Google Shape;52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625" y="1714788"/>
            <a:ext cx="3799849" cy="2528903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060000" dist="76200">
              <a:srgbClr val="000000">
                <a:alpha val="24000"/>
              </a:srgbClr>
            </a:outerShdw>
          </a:effectLst>
        </p:spPr>
      </p:pic>
      <p:cxnSp>
        <p:nvCxnSpPr>
          <p:cNvPr id="529" name="Google Shape;529;p39"/>
          <p:cNvCxnSpPr/>
          <p:nvPr/>
        </p:nvCxnSpPr>
        <p:spPr>
          <a:xfrm>
            <a:off x="4120050" y="1338425"/>
            <a:ext cx="0" cy="140610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530" name="Google Shape;530;p39"/>
          <p:cNvSpPr txBox="1"/>
          <p:nvPr/>
        </p:nvSpPr>
        <p:spPr>
          <a:xfrm>
            <a:off x="3209500" y="1184525"/>
            <a:ext cx="100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Home autopista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31" name="Google Shape;531;p39"/>
          <p:cNvSpPr/>
          <p:nvPr/>
        </p:nvSpPr>
        <p:spPr>
          <a:xfrm>
            <a:off x="879975" y="4393400"/>
            <a:ext cx="1058400" cy="203400"/>
          </a:xfrm>
          <a:prstGeom prst="rect">
            <a:avLst/>
          </a:prstGeom>
          <a:solidFill>
            <a:srgbClr val="528E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Recomendación</a:t>
            </a:r>
            <a:endParaRPr sz="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532" name="Google Shape;532;p39"/>
          <p:cNvCxnSpPr/>
          <p:nvPr/>
        </p:nvCxnSpPr>
        <p:spPr>
          <a:xfrm rot="10800000">
            <a:off x="585650" y="2849513"/>
            <a:ext cx="4092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533" name="Google Shape;533;p39"/>
          <p:cNvSpPr txBox="1"/>
          <p:nvPr/>
        </p:nvSpPr>
        <p:spPr>
          <a:xfrm>
            <a:off x="50500" y="2695634"/>
            <a:ext cx="64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Botón de acción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34" name="Google Shape;53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1100" y="1714788"/>
            <a:ext cx="3799849" cy="2528903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3060000" dist="76200">
              <a:srgbClr val="000000">
                <a:alpha val="24000"/>
              </a:srgbClr>
            </a:outerShdw>
          </a:effectLst>
        </p:spPr>
      </p:pic>
      <p:cxnSp>
        <p:nvCxnSpPr>
          <p:cNvPr id="535" name="Google Shape;535;p39"/>
          <p:cNvCxnSpPr/>
          <p:nvPr/>
        </p:nvCxnSpPr>
        <p:spPr>
          <a:xfrm>
            <a:off x="8208350" y="1338425"/>
            <a:ext cx="0" cy="140610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536" name="Google Shape;536;p39"/>
          <p:cNvSpPr txBox="1"/>
          <p:nvPr/>
        </p:nvSpPr>
        <p:spPr>
          <a:xfrm>
            <a:off x="7297800" y="1184525"/>
            <a:ext cx="1009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Home autopista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37" name="Google Shape;537;p39"/>
          <p:cNvSpPr txBox="1"/>
          <p:nvPr/>
        </p:nvSpPr>
        <p:spPr>
          <a:xfrm>
            <a:off x="7006150" y="4336750"/>
            <a:ext cx="112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Botón de acción</a:t>
            </a:r>
            <a:endParaRPr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538" name="Google Shape;538;p39"/>
          <p:cNvCxnSpPr/>
          <p:nvPr/>
        </p:nvCxnSpPr>
        <p:spPr>
          <a:xfrm flipH="1">
            <a:off x="8015350" y="4136550"/>
            <a:ext cx="5400" cy="36150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dot"/>
            <a:round/>
            <a:headEnd len="med" w="med" type="none"/>
            <a:tailEnd len="med" w="med" type="oval"/>
          </a:ln>
        </p:spPr>
      </p:cxnSp>
      <p:sp>
        <p:nvSpPr>
          <p:cNvPr id="539" name="Google Shape;539;p39"/>
          <p:cNvSpPr txBox="1"/>
          <p:nvPr/>
        </p:nvSpPr>
        <p:spPr>
          <a:xfrm>
            <a:off x="4991100" y="4596800"/>
            <a:ext cx="291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Primer nivel: Opción 2</a:t>
            </a:r>
            <a:endParaRPr sz="10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540" name="Google Shape;540;p39"/>
          <p:cNvSpPr/>
          <p:nvPr/>
        </p:nvSpPr>
        <p:spPr>
          <a:xfrm>
            <a:off x="5033450" y="4393400"/>
            <a:ext cx="1058400" cy="203400"/>
          </a:xfrm>
          <a:prstGeom prst="rect">
            <a:avLst/>
          </a:prstGeom>
          <a:solidFill>
            <a:srgbClr val="528E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Recomendación</a:t>
            </a:r>
            <a:endParaRPr sz="9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41" name="Google Shape;54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4850" y="2777637"/>
            <a:ext cx="1009200" cy="143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6150" y="3931325"/>
            <a:ext cx="1009189" cy="143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8ED6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7975"/>
            <a:ext cx="1432200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0"/>
          <p:cNvSpPr txBox="1"/>
          <p:nvPr/>
        </p:nvSpPr>
        <p:spPr>
          <a:xfrm>
            <a:off x="7417800" y="3917975"/>
            <a:ext cx="17262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649FE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02</a:t>
            </a:r>
            <a:endParaRPr sz="7200">
              <a:solidFill>
                <a:srgbClr val="649FE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549" name="Google Shape;549;p40"/>
          <p:cNvSpPr txBox="1"/>
          <p:nvPr/>
        </p:nvSpPr>
        <p:spPr>
          <a:xfrm>
            <a:off x="2413500" y="2539675"/>
            <a:ext cx="43170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Implementación botón</a:t>
            </a:r>
            <a:endParaRPr b="1" sz="27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50" name="Google Shape;550;p40"/>
          <p:cNvSpPr txBox="1"/>
          <p:nvPr/>
        </p:nvSpPr>
        <p:spPr>
          <a:xfrm>
            <a:off x="2519725" y="3045825"/>
            <a:ext cx="4122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Widget de Consumo</a:t>
            </a:r>
            <a:endParaRPr>
              <a:solidFill>
                <a:srgbClr val="FFFFF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551" name="Google Shape;55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882084">
            <a:off x="4251423" y="1689950"/>
            <a:ext cx="641149" cy="7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41"/>
          <p:cNvGrpSpPr/>
          <p:nvPr/>
        </p:nvGrpSpPr>
        <p:grpSpPr>
          <a:xfrm>
            <a:off x="3633322" y="376025"/>
            <a:ext cx="5424810" cy="5143500"/>
            <a:chOff x="1810697" y="0"/>
            <a:chExt cx="5424810" cy="5143500"/>
          </a:xfrm>
        </p:grpSpPr>
        <p:sp>
          <p:nvSpPr>
            <p:cNvPr id="557" name="Google Shape;557;p41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7772549" name="adj1"/>
                <a:gd fmla="val 526021" name="adj2"/>
              </a:avLst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8" name="Google Shape;558;p41"/>
            <p:cNvGrpSpPr/>
            <p:nvPr/>
          </p:nvGrpSpPr>
          <p:grpSpPr>
            <a:xfrm>
              <a:off x="1810697" y="910576"/>
              <a:ext cx="5424810" cy="3215882"/>
              <a:chOff x="699699" y="599774"/>
              <a:chExt cx="7331816" cy="4346374"/>
            </a:xfrm>
          </p:grpSpPr>
          <p:pic>
            <p:nvPicPr>
              <p:cNvPr id="559" name="Google Shape;559;p4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99699" y="599774"/>
                <a:ext cx="7331816" cy="434637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28600" rotWithShape="0" algn="bl" dir="6120000" dist="76200">
                  <a:srgbClr val="000000">
                    <a:alpha val="15690"/>
                  </a:srgbClr>
                </a:outerShdw>
              </a:effectLst>
            </p:spPr>
          </p:pic>
          <p:sp>
            <p:nvSpPr>
              <p:cNvPr id="560" name="Google Shape;560;p41"/>
              <p:cNvSpPr/>
              <p:nvPr/>
            </p:nvSpPr>
            <p:spPr>
              <a:xfrm>
                <a:off x="1535775" y="872400"/>
                <a:ext cx="5661600" cy="35895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1" name="Google Shape;561;p41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0189565" name="adj1"/>
                <a:gd fmla="val 12260591" name="adj2"/>
              </a:avLst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p41"/>
          <p:cNvSpPr txBox="1"/>
          <p:nvPr/>
        </p:nvSpPr>
        <p:spPr>
          <a:xfrm>
            <a:off x="353700" y="172750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IMPLEMENTACIÓN DEL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63" name="Google Shape;56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1"/>
          <p:cNvSpPr txBox="1"/>
          <p:nvPr/>
        </p:nvSpPr>
        <p:spPr>
          <a:xfrm>
            <a:off x="763500" y="1866275"/>
            <a:ext cx="27459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Debes agregar el siguiente 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código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dentro de tu 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página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565" name="Google Shape;565;p41"/>
          <p:cNvSpPr txBox="1"/>
          <p:nvPr/>
        </p:nvSpPr>
        <p:spPr>
          <a:xfrm>
            <a:off x="763500" y="1574825"/>
            <a:ext cx="2351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Incorporar script y html</a:t>
            </a:r>
            <a:endParaRPr sz="12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66" name="Google Shape;566;p41"/>
          <p:cNvSpPr txBox="1"/>
          <p:nvPr/>
        </p:nvSpPr>
        <p:spPr>
          <a:xfrm>
            <a:off x="353700" y="511250"/>
            <a:ext cx="612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Para implementar el botón debes tener Api key, para obtenerla debes suscribirte al portal del Api Market.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graphicFrame>
        <p:nvGraphicFramePr>
          <p:cNvPr id="567" name="Google Shape;567;p41"/>
          <p:cNvGraphicFramePr/>
          <p:nvPr/>
        </p:nvGraphicFramePr>
        <p:xfrm>
          <a:off x="4211400" y="14871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{BD777A8F-A69C-41A7-94D7-1085EDFE8F9D}</a:tableStyleId>
              </a:tblPr>
              <a:tblGrid>
                <a:gridCol w="4230000"/>
              </a:tblGrid>
              <a:tr h="265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chemeClr val="lt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&lt;p&gt;</a:t>
                      </a:r>
                      <a:endParaRPr sz="9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chemeClr val="lt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&lt;script src=</a:t>
                      </a:r>
                      <a:r>
                        <a:rPr lang="es" sz="900">
                          <a:solidFill>
                            <a:srgbClr val="649FE8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"https://personas.bci.cl/nuevaWeb/fe-widget-consumo/bci-widget.js"</a:t>
                      </a:r>
                      <a:r>
                        <a:rPr lang="es" sz="900">
                          <a:solidFill>
                            <a:schemeClr val="lt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&gt;&lt;/script&gt;&lt;/p&gt;</a:t>
                      </a:r>
                      <a:endParaRPr sz="9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chemeClr val="lt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&lt;p&gt;&lt;button aria-label="Botón App Bci Mayo" class="btn-primary2" href="" onclick="createWidget()"&gt;Simula tu Crédito de Consumo&lt;/button&gt;&lt;/p&gt;</a:t>
                      </a:r>
                      <a:endParaRPr sz="9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chemeClr val="lt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&lt;div id="widget"&gt;&amp;nbsp;&lt;/div&gt;</a:t>
                      </a:r>
                      <a:endParaRPr sz="9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chemeClr val="lt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&lt;p&gt;</a:t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63500" marB="63500" marR="63500" marL="63500">
                    <a:solidFill>
                      <a:srgbClr val="2B2B2B"/>
                    </a:solidFill>
                  </a:tcPr>
                </a:tc>
              </a:tr>
            </a:tbl>
          </a:graphicData>
        </a:graphic>
      </p:graphicFrame>
      <p:grpSp>
        <p:nvGrpSpPr>
          <p:cNvPr id="568" name="Google Shape;568;p41"/>
          <p:cNvGrpSpPr/>
          <p:nvPr/>
        </p:nvGrpSpPr>
        <p:grpSpPr>
          <a:xfrm>
            <a:off x="353700" y="3205763"/>
            <a:ext cx="3279574" cy="400281"/>
            <a:chOff x="4827750" y="4200748"/>
            <a:chExt cx="3279574" cy="400281"/>
          </a:xfrm>
        </p:grpSpPr>
        <p:sp>
          <p:nvSpPr>
            <p:cNvPr id="569" name="Google Shape;569;p41"/>
            <p:cNvSpPr txBox="1"/>
            <p:nvPr/>
          </p:nvSpPr>
          <p:spPr>
            <a:xfrm>
              <a:off x="5253125" y="4225625"/>
              <a:ext cx="28542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1" lang="es" sz="1200">
                  <a:solidFill>
                    <a:srgbClr val="3D5B68"/>
                  </a:solidFill>
                  <a:latin typeface="Overpass"/>
                  <a:ea typeface="Overpass"/>
                  <a:cs typeface="Overpass"/>
                  <a:sym typeface="Overpass"/>
                </a:rPr>
                <a:t>Copia y pega este código en tu HTML</a:t>
              </a:r>
              <a:endParaRPr b="0" i="1" sz="1200" u="none" cap="none" strike="noStrike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4827750" y="4200748"/>
              <a:ext cx="425363" cy="400281"/>
            </a:xfrm>
            <a:prstGeom prst="roundRect">
              <a:avLst>
                <a:gd fmla="val 3786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bl" dir="2700000" dist="28575">
                <a:srgbClr val="000000">
                  <a:alpha val="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71" name="Google Shape;571;p41"/>
          <p:cNvCxnSpPr/>
          <p:nvPr/>
        </p:nvCxnSpPr>
        <p:spPr>
          <a:xfrm>
            <a:off x="887425" y="3678091"/>
            <a:ext cx="27459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72" name="Google Shape;57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29" y="3304275"/>
            <a:ext cx="177866" cy="2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1"/>
          <p:cNvSpPr/>
          <p:nvPr/>
        </p:nvSpPr>
        <p:spPr>
          <a:xfrm>
            <a:off x="373564" y="1630875"/>
            <a:ext cx="291600" cy="291300"/>
          </a:xfrm>
          <a:prstGeom prst="ellipse">
            <a:avLst/>
          </a:prstGeom>
          <a:solidFill>
            <a:srgbClr val="528ED6"/>
          </a:solidFill>
          <a:ln>
            <a:noFill/>
          </a:ln>
          <a:effectLst>
            <a:outerShdw blurRad="57150" rotWithShape="0" algn="bl" dir="5400000" dist="19050">
              <a:srgbClr val="000000">
                <a:alpha val="156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41"/>
          <p:cNvSpPr txBox="1"/>
          <p:nvPr/>
        </p:nvSpPr>
        <p:spPr>
          <a:xfrm>
            <a:off x="343552" y="1690774"/>
            <a:ext cx="351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388725" y="322975"/>
            <a:ext cx="24468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INTRODUCCIÓN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88725" y="927750"/>
            <a:ext cx="7242300" cy="21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En este documento mostraremos el manual de buenas prácticas del </a:t>
            </a:r>
            <a:r>
              <a:rPr b="1" lang="es" sz="12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W</a:t>
            </a:r>
            <a:r>
              <a:rPr b="1" lang="es" sz="12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idget Consumo </a:t>
            </a: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que servirá como apoyo para los distintos clientes</a:t>
            </a: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, con el objetivo de </a:t>
            </a:r>
            <a:r>
              <a:rPr b="1" lang="es" sz="12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estandarizar su estructura, jerarquía, botones y niveles de navegación además de ser una guía útil y entendible para todos. </a:t>
            </a:r>
            <a:endParaRPr b="1" sz="12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Con este manual, </a:t>
            </a: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abordaremos</a:t>
            </a:r>
            <a:r>
              <a:rPr b="1" lang="es" sz="12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 </a:t>
            </a: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la totalidad</a:t>
            </a: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de funciones y procedimientos del producto digital.  Además, nos permitirá tener mayor control sobre el componente para asegurarnos de que su</a:t>
            </a:r>
            <a:r>
              <a:rPr b="1" lang="es" sz="12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 implementación se haga de la manera correcta</a:t>
            </a: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y esté completamente alineado a los requerimientos del banco. </a:t>
            </a:r>
            <a:endParaRPr sz="12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En una segunda sección se aborda de una manera más práctica y didáctica la </a:t>
            </a:r>
            <a:r>
              <a:rPr b="1" lang="es" sz="12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instalación del widget en los diferentes partners.</a:t>
            </a:r>
            <a:endParaRPr b="1" sz="12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7839000" y="3990175"/>
            <a:ext cx="13038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F3F5F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01</a:t>
            </a:r>
            <a:endParaRPr sz="7200">
              <a:solidFill>
                <a:srgbClr val="F3F5F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42"/>
          <p:cNvGrpSpPr/>
          <p:nvPr/>
        </p:nvGrpSpPr>
        <p:grpSpPr>
          <a:xfrm>
            <a:off x="3670122" y="376025"/>
            <a:ext cx="5424810" cy="5143500"/>
            <a:chOff x="1810697" y="0"/>
            <a:chExt cx="5424810" cy="5143500"/>
          </a:xfrm>
        </p:grpSpPr>
        <p:sp>
          <p:nvSpPr>
            <p:cNvPr id="580" name="Google Shape;580;p42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7772549" name="adj1"/>
                <a:gd fmla="val 526021" name="adj2"/>
              </a:avLst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1" name="Google Shape;581;p42"/>
            <p:cNvGrpSpPr/>
            <p:nvPr/>
          </p:nvGrpSpPr>
          <p:grpSpPr>
            <a:xfrm>
              <a:off x="1810697" y="910576"/>
              <a:ext cx="5424810" cy="3215882"/>
              <a:chOff x="699699" y="599774"/>
              <a:chExt cx="7331816" cy="4346374"/>
            </a:xfrm>
          </p:grpSpPr>
          <p:pic>
            <p:nvPicPr>
              <p:cNvPr id="582" name="Google Shape;582;p4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99699" y="599774"/>
                <a:ext cx="7331816" cy="434637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28600" rotWithShape="0" algn="bl" dir="6120000" dist="76200">
                  <a:srgbClr val="000000">
                    <a:alpha val="15690"/>
                  </a:srgbClr>
                </a:outerShdw>
              </a:effectLst>
            </p:spPr>
          </p:pic>
          <p:sp>
            <p:nvSpPr>
              <p:cNvPr id="583" name="Google Shape;583;p42"/>
              <p:cNvSpPr/>
              <p:nvPr/>
            </p:nvSpPr>
            <p:spPr>
              <a:xfrm>
                <a:off x="1535775" y="872400"/>
                <a:ext cx="5661600" cy="35895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" name="Google Shape;584;p42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0189565" name="adj1"/>
                <a:gd fmla="val 12260591" name="adj2"/>
              </a:avLst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5" name="Google Shape;585;p42"/>
          <p:cNvSpPr txBox="1"/>
          <p:nvPr/>
        </p:nvSpPr>
        <p:spPr>
          <a:xfrm>
            <a:off x="353700" y="172750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IMPLEMENTACIÓN DEL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586" name="Google Shape;58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2"/>
          <p:cNvSpPr txBox="1"/>
          <p:nvPr/>
        </p:nvSpPr>
        <p:spPr>
          <a:xfrm>
            <a:off x="353700" y="511250"/>
            <a:ext cx="612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Para implementar el botón debes tener Api key, para obtenerla debes suscribirte al portal del Api Market.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graphicFrame>
        <p:nvGraphicFramePr>
          <p:cNvPr id="588" name="Google Shape;588;p42"/>
          <p:cNvGraphicFramePr/>
          <p:nvPr/>
        </p:nvGraphicFramePr>
        <p:xfrm>
          <a:off x="4281050" y="1485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{BD777A8F-A69C-41A7-94D7-1085EDFE8F9D}</a:tableStyleId>
              </a:tblPr>
              <a:tblGrid>
                <a:gridCol w="4202925"/>
              </a:tblGrid>
              <a:tr h="2670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&lt;style type="</a:t>
                      </a: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text</a:t>
                      </a: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/css"&gt;.widget-container {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  position: fixed;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  bottom: 0;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  z-index: 1000;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  width: 100vw;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  right: 0px;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  top: 0px;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  overflow-y: scroll;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}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::-webkit-scrollbar {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-webkit-appearance: none;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width: 10px;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}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::-webkit-scrollbar-thumb {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border-radius: 4px;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background-color: #878787;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 box-shadow: 0 0 1px rgba(255, 255, 255, 1);</a:t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7620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}</a:t>
                      </a:r>
                      <a:endParaRPr sz="800">
                        <a:solidFill>
                          <a:schemeClr val="lt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63500" marB="63500" marR="63500" marL="63500">
                    <a:solidFill>
                      <a:srgbClr val="2B2B2B"/>
                    </a:solidFill>
                  </a:tcPr>
                </a:tc>
              </a:tr>
            </a:tbl>
          </a:graphicData>
        </a:graphic>
      </p:graphicFrame>
      <p:grpSp>
        <p:nvGrpSpPr>
          <p:cNvPr id="589" name="Google Shape;589;p42"/>
          <p:cNvGrpSpPr/>
          <p:nvPr/>
        </p:nvGrpSpPr>
        <p:grpSpPr>
          <a:xfrm>
            <a:off x="353700" y="3756238"/>
            <a:ext cx="3279574" cy="400200"/>
            <a:chOff x="4827750" y="4200748"/>
            <a:chExt cx="3279574" cy="400200"/>
          </a:xfrm>
        </p:grpSpPr>
        <p:sp>
          <p:nvSpPr>
            <p:cNvPr id="590" name="Google Shape;590;p42"/>
            <p:cNvSpPr txBox="1"/>
            <p:nvPr/>
          </p:nvSpPr>
          <p:spPr>
            <a:xfrm>
              <a:off x="5253125" y="4225625"/>
              <a:ext cx="28542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1" lang="es" sz="1200">
                  <a:solidFill>
                    <a:srgbClr val="3D5B68"/>
                  </a:solidFill>
                  <a:latin typeface="Overpass"/>
                  <a:ea typeface="Overpass"/>
                  <a:cs typeface="Overpass"/>
                  <a:sym typeface="Overpass"/>
                </a:rPr>
                <a:t>Copia y pega este código en tu HTML</a:t>
              </a:r>
              <a:endParaRPr b="0" i="1" sz="1200" u="none" cap="none" strike="noStrike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4827750" y="4200748"/>
              <a:ext cx="425400" cy="400200"/>
            </a:xfrm>
            <a:prstGeom prst="roundRect">
              <a:avLst>
                <a:gd fmla="val 3786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bl" dir="2700000" dist="28575">
                <a:srgbClr val="000000">
                  <a:alpha val="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92" name="Google Shape;592;p42"/>
          <p:cNvCxnSpPr/>
          <p:nvPr/>
        </p:nvCxnSpPr>
        <p:spPr>
          <a:xfrm>
            <a:off x="887425" y="4228566"/>
            <a:ext cx="27459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93" name="Google Shape;593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29" y="3854750"/>
            <a:ext cx="177866" cy="2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42"/>
          <p:cNvSpPr txBox="1"/>
          <p:nvPr/>
        </p:nvSpPr>
        <p:spPr>
          <a:xfrm>
            <a:off x="763500" y="1791863"/>
            <a:ext cx="27459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Debes agregar los estilos css  para el widget container.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595" name="Google Shape;595;p42"/>
          <p:cNvSpPr txBox="1"/>
          <p:nvPr/>
        </p:nvSpPr>
        <p:spPr>
          <a:xfrm>
            <a:off x="763500" y="1265788"/>
            <a:ext cx="2351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Incorporar estilos css para el contenedor</a:t>
            </a:r>
            <a:endParaRPr sz="12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596" name="Google Shape;596;p42"/>
          <p:cNvSpPr/>
          <p:nvPr/>
        </p:nvSpPr>
        <p:spPr>
          <a:xfrm>
            <a:off x="373564" y="1384913"/>
            <a:ext cx="291600" cy="291300"/>
          </a:xfrm>
          <a:prstGeom prst="ellipse">
            <a:avLst/>
          </a:prstGeom>
          <a:solidFill>
            <a:srgbClr val="528ED6"/>
          </a:solidFill>
          <a:ln>
            <a:noFill/>
          </a:ln>
          <a:effectLst>
            <a:outerShdw blurRad="57150" rotWithShape="0" algn="bl" dir="5400000" dist="19050">
              <a:srgbClr val="000000">
                <a:alpha val="156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2"/>
          <p:cNvSpPr txBox="1"/>
          <p:nvPr/>
        </p:nvSpPr>
        <p:spPr>
          <a:xfrm>
            <a:off x="343552" y="1444812"/>
            <a:ext cx="351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43"/>
          <p:cNvGrpSpPr/>
          <p:nvPr/>
        </p:nvGrpSpPr>
        <p:grpSpPr>
          <a:xfrm>
            <a:off x="3633272" y="376025"/>
            <a:ext cx="5424810" cy="5143500"/>
            <a:chOff x="1810697" y="0"/>
            <a:chExt cx="5424810" cy="5143500"/>
          </a:xfrm>
        </p:grpSpPr>
        <p:sp>
          <p:nvSpPr>
            <p:cNvPr id="603" name="Google Shape;603;p43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7772549" name="adj1"/>
                <a:gd fmla="val 526021" name="adj2"/>
              </a:avLst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" name="Google Shape;604;p43"/>
            <p:cNvGrpSpPr/>
            <p:nvPr/>
          </p:nvGrpSpPr>
          <p:grpSpPr>
            <a:xfrm>
              <a:off x="1810697" y="910576"/>
              <a:ext cx="5424810" cy="3215882"/>
              <a:chOff x="699699" y="599774"/>
              <a:chExt cx="7331816" cy="4346374"/>
            </a:xfrm>
          </p:grpSpPr>
          <p:pic>
            <p:nvPicPr>
              <p:cNvPr id="605" name="Google Shape;605;p4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99699" y="599774"/>
                <a:ext cx="7331816" cy="434637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28600" rotWithShape="0" algn="bl" dir="6120000" dist="76200">
                  <a:srgbClr val="000000">
                    <a:alpha val="15690"/>
                  </a:srgbClr>
                </a:outerShdw>
              </a:effectLst>
            </p:spPr>
          </p:pic>
          <p:sp>
            <p:nvSpPr>
              <p:cNvPr id="606" name="Google Shape;606;p43"/>
              <p:cNvSpPr/>
              <p:nvPr/>
            </p:nvSpPr>
            <p:spPr>
              <a:xfrm>
                <a:off x="1535775" y="872400"/>
                <a:ext cx="5661600" cy="35895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7" name="Google Shape;607;p43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0189565" name="adj1"/>
                <a:gd fmla="val 12260591" name="adj2"/>
              </a:avLst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8" name="Google Shape;608;p43"/>
          <p:cNvSpPr txBox="1"/>
          <p:nvPr/>
        </p:nvSpPr>
        <p:spPr>
          <a:xfrm>
            <a:off x="353700" y="172750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IMPLEMENTACIÓN DEL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609" name="Google Shape;60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3"/>
          <p:cNvSpPr txBox="1"/>
          <p:nvPr/>
        </p:nvSpPr>
        <p:spPr>
          <a:xfrm>
            <a:off x="353700" y="511250"/>
            <a:ext cx="612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Para implementar el botón debes tener Api key, para obtenerla debes suscribirte al portal del Api Market.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graphicFrame>
        <p:nvGraphicFramePr>
          <p:cNvPr id="611" name="Google Shape;611;p43"/>
          <p:cNvGraphicFramePr/>
          <p:nvPr/>
        </p:nvGraphicFramePr>
        <p:xfrm>
          <a:off x="4243038" y="14612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{BD777A8F-A69C-41A7-94D7-1085EDFE8F9D}</a:tableStyleId>
              </a:tblPr>
              <a:tblGrid>
                <a:gridCol w="4205050"/>
              </a:tblGrid>
              <a:tr h="280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.btn-primary2 {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background-color:#</a:t>
                      </a: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37474f</a:t>
                      </a: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color: #fff;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text-transform: uppercase;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text-decoration: none;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display: inline-block;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font-weight: 400;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text-align: center;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white-space: nowrap;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vertical-align: middle;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border: 2px solid transparent;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padding: .813rem 1.875rem;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font-size: 16px;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line-height: 24px;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border-radius: 30px;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margin-top: 20px;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transition: color .15s ease-in-out,background-color .15s 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ease-in-out,border-color .15s 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ease-in-out,box-shadow .15s 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ease-in-out;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7620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.btn-primary2:hover {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6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background-color: #546E7A;}</a:t>
                      </a:r>
                      <a:endParaRPr sz="6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3500" marB="63500" marR="63500" marL="63500">
                    <a:solidFill>
                      <a:srgbClr val="2B2B2B"/>
                    </a:solidFill>
                  </a:tcPr>
                </a:tc>
              </a:tr>
            </a:tbl>
          </a:graphicData>
        </a:graphic>
      </p:graphicFrame>
      <p:grpSp>
        <p:nvGrpSpPr>
          <p:cNvPr id="612" name="Google Shape;612;p43"/>
          <p:cNvGrpSpPr/>
          <p:nvPr/>
        </p:nvGrpSpPr>
        <p:grpSpPr>
          <a:xfrm>
            <a:off x="353700" y="4135963"/>
            <a:ext cx="3279574" cy="400200"/>
            <a:chOff x="4827750" y="4200748"/>
            <a:chExt cx="3279574" cy="400200"/>
          </a:xfrm>
        </p:grpSpPr>
        <p:sp>
          <p:nvSpPr>
            <p:cNvPr id="613" name="Google Shape;613;p43"/>
            <p:cNvSpPr txBox="1"/>
            <p:nvPr/>
          </p:nvSpPr>
          <p:spPr>
            <a:xfrm>
              <a:off x="5253125" y="4225625"/>
              <a:ext cx="28542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1" lang="es" sz="1200">
                  <a:solidFill>
                    <a:srgbClr val="3D5B68"/>
                  </a:solidFill>
                  <a:latin typeface="Overpass"/>
                  <a:ea typeface="Overpass"/>
                  <a:cs typeface="Overpass"/>
                  <a:sym typeface="Overpass"/>
                </a:rPr>
                <a:t>Copia y pega este código en tu HTML</a:t>
              </a:r>
              <a:endParaRPr b="0" i="1" sz="1200" u="none" cap="none" strike="noStrike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4827750" y="4200748"/>
              <a:ext cx="425400" cy="400200"/>
            </a:xfrm>
            <a:prstGeom prst="roundRect">
              <a:avLst>
                <a:gd fmla="val 3786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bl" dir="2700000" dist="28575">
                <a:srgbClr val="000000">
                  <a:alpha val="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15" name="Google Shape;615;p43"/>
          <p:cNvCxnSpPr/>
          <p:nvPr/>
        </p:nvCxnSpPr>
        <p:spPr>
          <a:xfrm>
            <a:off x="887425" y="4608291"/>
            <a:ext cx="27459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16" name="Google Shape;61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29" y="4234475"/>
            <a:ext cx="177866" cy="2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43"/>
          <p:cNvSpPr txBox="1"/>
          <p:nvPr/>
        </p:nvSpPr>
        <p:spPr>
          <a:xfrm>
            <a:off x="763500" y="1787563"/>
            <a:ext cx="27459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Debes agregar los estilos css  para el botón y se cumplan con los 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lineamientos</a:t>
            </a: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de marca.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618" name="Google Shape;618;p43"/>
          <p:cNvSpPr txBox="1"/>
          <p:nvPr/>
        </p:nvSpPr>
        <p:spPr>
          <a:xfrm>
            <a:off x="763500" y="1461200"/>
            <a:ext cx="282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Incorporar estilos css para el botón</a:t>
            </a:r>
            <a:endParaRPr sz="12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19" name="Google Shape;619;p43"/>
          <p:cNvSpPr/>
          <p:nvPr/>
        </p:nvSpPr>
        <p:spPr>
          <a:xfrm>
            <a:off x="373564" y="1500188"/>
            <a:ext cx="291600" cy="291300"/>
          </a:xfrm>
          <a:prstGeom prst="ellipse">
            <a:avLst/>
          </a:prstGeom>
          <a:solidFill>
            <a:srgbClr val="528ED6"/>
          </a:solidFill>
          <a:ln>
            <a:noFill/>
          </a:ln>
          <a:effectLst>
            <a:outerShdw blurRad="57150" rotWithShape="0" algn="bl" dir="5400000" dist="19050">
              <a:srgbClr val="000000">
                <a:alpha val="156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43"/>
          <p:cNvSpPr txBox="1"/>
          <p:nvPr/>
        </p:nvSpPr>
        <p:spPr>
          <a:xfrm>
            <a:off x="343552" y="1560087"/>
            <a:ext cx="351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44"/>
          <p:cNvGrpSpPr/>
          <p:nvPr/>
        </p:nvGrpSpPr>
        <p:grpSpPr>
          <a:xfrm>
            <a:off x="3719197" y="376025"/>
            <a:ext cx="5424810" cy="5143500"/>
            <a:chOff x="1810697" y="0"/>
            <a:chExt cx="5424810" cy="5143500"/>
          </a:xfrm>
        </p:grpSpPr>
        <p:sp>
          <p:nvSpPr>
            <p:cNvPr id="626" name="Google Shape;626;p44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7772549" name="adj1"/>
                <a:gd fmla="val 526021" name="adj2"/>
              </a:avLst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627;p44"/>
            <p:cNvGrpSpPr/>
            <p:nvPr/>
          </p:nvGrpSpPr>
          <p:grpSpPr>
            <a:xfrm>
              <a:off x="1810697" y="910576"/>
              <a:ext cx="5424810" cy="3215882"/>
              <a:chOff x="699699" y="599774"/>
              <a:chExt cx="7331816" cy="4346374"/>
            </a:xfrm>
          </p:grpSpPr>
          <p:pic>
            <p:nvPicPr>
              <p:cNvPr id="628" name="Google Shape;628;p4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99699" y="599774"/>
                <a:ext cx="7331816" cy="434637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228600" rotWithShape="0" algn="bl" dir="6120000" dist="76200">
                  <a:srgbClr val="000000">
                    <a:alpha val="15690"/>
                  </a:srgbClr>
                </a:outerShdw>
              </a:effectLst>
            </p:spPr>
          </p:pic>
          <p:sp>
            <p:nvSpPr>
              <p:cNvPr id="629" name="Google Shape;629;p44"/>
              <p:cNvSpPr/>
              <p:nvPr/>
            </p:nvSpPr>
            <p:spPr>
              <a:xfrm>
                <a:off x="1535775" y="872400"/>
                <a:ext cx="5661600" cy="35895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0" name="Google Shape;630;p44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0189565" name="adj1"/>
                <a:gd fmla="val 12260591" name="adj2"/>
              </a:avLst>
            </a:prstGeom>
            <a:noFill/>
            <a:ln cap="flat" cmpd="sng" w="9525">
              <a:solidFill>
                <a:srgbClr val="CCCCCC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44"/>
          <p:cNvSpPr txBox="1"/>
          <p:nvPr/>
        </p:nvSpPr>
        <p:spPr>
          <a:xfrm>
            <a:off x="353700" y="172750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IMPLEMENTACIÓN DEL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632" name="Google Shape;63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4"/>
          <p:cNvSpPr txBox="1"/>
          <p:nvPr/>
        </p:nvSpPr>
        <p:spPr>
          <a:xfrm>
            <a:off x="353700" y="511250"/>
            <a:ext cx="612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Para implementar el botón debes tener Api key, para obtenerla debes suscribirte al portal del Api Market.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graphicFrame>
        <p:nvGraphicFramePr>
          <p:cNvPr id="634" name="Google Shape;634;p44"/>
          <p:cNvGraphicFramePr/>
          <p:nvPr/>
        </p:nvGraphicFramePr>
        <p:xfrm>
          <a:off x="4330663" y="14258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{BD777A8F-A69C-41A7-94D7-1085EDFE8F9D}</a:tableStyleId>
              </a:tblPr>
              <a:tblGrid>
                <a:gridCol w="4243675"/>
              </a:tblGrid>
              <a:tr h="255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&lt;script type="text/javascript"&gt;</a:t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function createWidget(){</a:t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const conteiner = document.getElementById('widget');</a:t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     conteiner.innerHTML='&lt;div class="widget-container"&gt;&lt;fe-widget-consumo api-key="XXXXXXXXXXXX"&gt;&lt;/fe-widget-consumo&gt;&lt;/div&gt;';</a:t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}</a:t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7620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rgbClr val="D1D2D3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&lt;/script&gt;&lt;/p&gt;</a:t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8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76200" rtl="0" algn="l">
                        <a:lnSpc>
                          <a:spcPct val="150001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D1D2D3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63500" marB="63500" marR="63500" marL="63500">
                    <a:solidFill>
                      <a:srgbClr val="2B2B2B"/>
                    </a:solidFill>
                  </a:tcPr>
                </a:tc>
              </a:tr>
            </a:tbl>
          </a:graphicData>
        </a:graphic>
      </p:graphicFrame>
      <p:grpSp>
        <p:nvGrpSpPr>
          <p:cNvPr id="635" name="Google Shape;635;p44"/>
          <p:cNvGrpSpPr/>
          <p:nvPr/>
        </p:nvGrpSpPr>
        <p:grpSpPr>
          <a:xfrm>
            <a:off x="353700" y="3430088"/>
            <a:ext cx="3279574" cy="400200"/>
            <a:chOff x="4827750" y="4200748"/>
            <a:chExt cx="3279574" cy="400200"/>
          </a:xfrm>
        </p:grpSpPr>
        <p:sp>
          <p:nvSpPr>
            <p:cNvPr id="636" name="Google Shape;636;p44"/>
            <p:cNvSpPr txBox="1"/>
            <p:nvPr/>
          </p:nvSpPr>
          <p:spPr>
            <a:xfrm>
              <a:off x="5253125" y="4225625"/>
              <a:ext cx="2854200" cy="35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i="1" lang="es" sz="1200">
                  <a:solidFill>
                    <a:srgbClr val="3D5B68"/>
                  </a:solidFill>
                  <a:latin typeface="Overpass"/>
                  <a:ea typeface="Overpass"/>
                  <a:cs typeface="Overpass"/>
                  <a:sym typeface="Overpass"/>
                </a:rPr>
                <a:t>Copia y pega este código en tu HTML</a:t>
              </a:r>
              <a:endParaRPr b="0" i="1" sz="1200" u="none" cap="none" strike="noStrike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endParaRPr>
            </a:p>
          </p:txBody>
        </p:sp>
        <p:sp>
          <p:nvSpPr>
            <p:cNvPr id="637" name="Google Shape;637;p44"/>
            <p:cNvSpPr/>
            <p:nvPr/>
          </p:nvSpPr>
          <p:spPr>
            <a:xfrm>
              <a:off x="4827750" y="4200748"/>
              <a:ext cx="425400" cy="400200"/>
            </a:xfrm>
            <a:prstGeom prst="roundRect">
              <a:avLst>
                <a:gd fmla="val 37869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bl" dir="2700000" dist="28575">
                <a:srgbClr val="000000">
                  <a:alpha val="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38" name="Google Shape;638;p44"/>
          <p:cNvCxnSpPr/>
          <p:nvPr/>
        </p:nvCxnSpPr>
        <p:spPr>
          <a:xfrm>
            <a:off x="887425" y="3902416"/>
            <a:ext cx="2745900" cy="0"/>
          </a:xfrm>
          <a:prstGeom prst="straightConnector1">
            <a:avLst/>
          </a:prstGeom>
          <a:noFill/>
          <a:ln cap="flat" cmpd="sng" w="9525">
            <a:solidFill>
              <a:srgbClr val="528ED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39" name="Google Shape;63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629" y="3528600"/>
            <a:ext cx="177866" cy="203276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44"/>
          <p:cNvSpPr txBox="1"/>
          <p:nvPr/>
        </p:nvSpPr>
        <p:spPr>
          <a:xfrm>
            <a:off x="763500" y="1764013"/>
            <a:ext cx="27459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Este paso es fundamental, importa el siguiente script para incorporarlo al html.</a:t>
            </a:r>
            <a:endParaRPr sz="9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641" name="Google Shape;641;p44"/>
          <p:cNvSpPr txBox="1"/>
          <p:nvPr/>
        </p:nvSpPr>
        <p:spPr>
          <a:xfrm>
            <a:off x="763500" y="1425900"/>
            <a:ext cx="257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3D5B68"/>
                </a:solidFill>
                <a:latin typeface="Overpass SemiBold"/>
                <a:ea typeface="Overpass SemiBold"/>
                <a:cs typeface="Overpass SemiBold"/>
                <a:sym typeface="Overpass SemiBold"/>
              </a:rPr>
              <a:t>Incorporar script al documento</a:t>
            </a:r>
            <a:endParaRPr sz="1200">
              <a:solidFill>
                <a:srgbClr val="3D5B68"/>
              </a:solidFill>
              <a:latin typeface="Overpass SemiBold"/>
              <a:ea typeface="Overpass SemiBold"/>
              <a:cs typeface="Overpass SemiBold"/>
              <a:sym typeface="Overpass SemiBold"/>
            </a:endParaRPr>
          </a:p>
        </p:txBody>
      </p:sp>
      <p:sp>
        <p:nvSpPr>
          <p:cNvPr id="642" name="Google Shape;642;p44"/>
          <p:cNvSpPr/>
          <p:nvPr/>
        </p:nvSpPr>
        <p:spPr>
          <a:xfrm>
            <a:off x="373564" y="1481963"/>
            <a:ext cx="291600" cy="291300"/>
          </a:xfrm>
          <a:prstGeom prst="ellipse">
            <a:avLst/>
          </a:prstGeom>
          <a:solidFill>
            <a:srgbClr val="528ED6"/>
          </a:solidFill>
          <a:ln>
            <a:noFill/>
          </a:ln>
          <a:effectLst>
            <a:outerShdw blurRad="57150" rotWithShape="0" algn="bl" dir="5400000" dist="19050">
              <a:srgbClr val="000000">
                <a:alpha val="1569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44"/>
          <p:cNvSpPr txBox="1"/>
          <p:nvPr/>
        </p:nvSpPr>
        <p:spPr>
          <a:xfrm>
            <a:off x="343552" y="1541837"/>
            <a:ext cx="351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1" i="0" sz="10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8ED6"/>
        </a:soli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8" name="Google Shape;648;p45"/>
          <p:cNvGrpSpPr/>
          <p:nvPr/>
        </p:nvGrpSpPr>
        <p:grpSpPr>
          <a:xfrm>
            <a:off x="4271454" y="640275"/>
            <a:ext cx="3862769" cy="3862769"/>
            <a:chOff x="1951350" y="0"/>
            <a:chExt cx="5143500" cy="5143500"/>
          </a:xfrm>
        </p:grpSpPr>
        <p:sp>
          <p:nvSpPr>
            <p:cNvPr id="649" name="Google Shape;649;p45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7772549" name="adj1"/>
                <a:gd fmla="val 526021" name="adj2"/>
              </a:avLst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45"/>
            <p:cNvSpPr/>
            <p:nvPr/>
          </p:nvSpPr>
          <p:spPr>
            <a:xfrm>
              <a:off x="2164803" y="213453"/>
              <a:ext cx="4716600" cy="4716600"/>
            </a:xfrm>
            <a:prstGeom prst="arc">
              <a:avLst>
                <a:gd fmla="val 13889653" name="adj1"/>
                <a:gd fmla="val 8163673" name="adj2"/>
              </a:avLst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45"/>
            <p:cNvSpPr/>
            <p:nvPr/>
          </p:nvSpPr>
          <p:spPr>
            <a:xfrm>
              <a:off x="1951350" y="0"/>
              <a:ext cx="5143500" cy="5143500"/>
            </a:xfrm>
            <a:prstGeom prst="arc">
              <a:avLst>
                <a:gd fmla="val 10189565" name="adj1"/>
                <a:gd fmla="val 12260591" name="adj2"/>
              </a:avLst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oval"/>
              <a:tailEnd len="sm" w="sm" type="oval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52" name="Google Shape;65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700" y="2288925"/>
            <a:ext cx="2284201" cy="3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45"/>
          <p:cNvSpPr txBox="1"/>
          <p:nvPr/>
        </p:nvSpPr>
        <p:spPr>
          <a:xfrm>
            <a:off x="514250" y="2037438"/>
            <a:ext cx="3757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Manual de buenas prácticas</a:t>
            </a:r>
            <a:endParaRPr b="1" sz="2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Widget Consumo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8ED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7975"/>
            <a:ext cx="1432200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7417800" y="3917975"/>
            <a:ext cx="17262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649FE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02</a:t>
            </a:r>
            <a:endParaRPr sz="7200">
              <a:solidFill>
                <a:srgbClr val="649FE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725525" y="2539675"/>
            <a:ext cx="37119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BOTÓN</a:t>
            </a:r>
            <a:endParaRPr b="1" sz="27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519725" y="3045825"/>
            <a:ext cx="4122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Widget de Consumo</a:t>
            </a:r>
            <a:endParaRPr>
              <a:solidFill>
                <a:srgbClr val="FFFFFF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882084">
            <a:off x="4251423" y="1689950"/>
            <a:ext cx="641149" cy="73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28ED6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47975"/>
            <a:ext cx="1432200" cy="119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904375" y="1507850"/>
            <a:ext cx="7353300" cy="14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“Un botón colocado en el lugar equivocado de una página web y que usa el color incorrecto puede hacer </a:t>
            </a:r>
            <a:r>
              <a:rPr b="1"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que un usuario detenga lo que planeaba hacer.</a:t>
            </a:r>
            <a:r>
              <a:rPr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Este botón tiene el objetivo de </a:t>
            </a:r>
            <a:r>
              <a:rPr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dirigir a los usuarios</a:t>
            </a:r>
            <a:r>
              <a:rPr lang="es" sz="18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 a realizar la acción que deseas.”</a:t>
            </a:r>
            <a:endParaRPr sz="18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1580575" y="4377750"/>
            <a:ext cx="6677100" cy="3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Ref: https://www.staffcreativa.pe/blog/diseno-web-ux-para-boton-de-llamada-a-la-accion-perfecto/</a:t>
            </a:r>
            <a:endParaRPr b="1" i="1" sz="11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353700" y="322975"/>
            <a:ext cx="2789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¿POR QUÉ? CONSISTENCIA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353700" y="712375"/>
            <a:ext cx="7485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“Cuando un diseño es consistente, el usuario puede entender cómo usar las funcionalidades sin instrucciones”</a:t>
            </a:r>
            <a:endParaRPr sz="11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7696200" y="3971400"/>
            <a:ext cx="14466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F3F5F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02</a:t>
            </a:r>
            <a:endParaRPr sz="7200">
              <a:solidFill>
                <a:srgbClr val="F3F5F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353700" y="2924700"/>
            <a:ext cx="194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Una </a:t>
            </a:r>
            <a:r>
              <a:rPr b="1"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ubicación altamente visible y reconocible</a:t>
            </a: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para el usuario probablemente mejore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considerablemente la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encontrabilidad del botón de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acción.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524242" y="2924700"/>
            <a:ext cx="1940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Es importante que el diseño del botón </a:t>
            </a:r>
            <a:r>
              <a:rPr b="1"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encaje en el contexto en donde va a estar ubicado.</a:t>
            </a: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</a:t>
            </a: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Para eso se crean dos variantes</a:t>
            </a: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(Con logo Bci y sin logo)</a:t>
            </a: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que puedan adecuarse al lineamiento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gráfico de cada uno de los sitios.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726382" y="2924700"/>
            <a:ext cx="19404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Es importante que el botón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predomine pero no debe ser una competencia para el botón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primario del sitio en donde esté ubicado. Para eso </a:t>
            </a:r>
            <a:r>
              <a:rPr b="1"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utilizamos tonalidades neutras que sean amigables al contexto.</a:t>
            </a:r>
            <a:endParaRPr b="1"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6928519" y="2924700"/>
            <a:ext cx="1940400" cy="7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Un rótulo </a:t>
            </a:r>
            <a:r>
              <a:rPr b="1"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explícito funciona</a:t>
            </a:r>
            <a:endParaRPr b="1" sz="8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como una ayuda</a:t>
            </a: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dando al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usuario mayor confianza a la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3D5B68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hora de elegir la acción.</a:t>
            </a:r>
            <a:endParaRPr sz="800">
              <a:solidFill>
                <a:srgbClr val="3D5B68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354425" y="2536200"/>
            <a:ext cx="18453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Considerar ubicación y 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fácil acceso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540388" y="2536200"/>
            <a:ext cx="18453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Debe encajar con la marca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734475" y="2536200"/>
            <a:ext cx="1940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Considerar color y contraste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928488" y="2536200"/>
            <a:ext cx="18453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Una etiqueta clara</a:t>
            </a:r>
            <a:endParaRPr b="1"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19" name="Google Shape;119;p18"/>
          <p:cNvSpPr/>
          <p:nvPr/>
        </p:nvSpPr>
        <p:spPr>
          <a:xfrm flipH="1">
            <a:off x="450166" y="1550188"/>
            <a:ext cx="894600" cy="800400"/>
          </a:xfrm>
          <a:prstGeom prst="roundRect">
            <a:avLst>
              <a:gd fmla="val 27588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0" name="Google Shape;120;p18"/>
          <p:cNvSpPr/>
          <p:nvPr/>
        </p:nvSpPr>
        <p:spPr>
          <a:xfrm flipH="1">
            <a:off x="2631391" y="1550188"/>
            <a:ext cx="894600" cy="800400"/>
          </a:xfrm>
          <a:prstGeom prst="roundRect">
            <a:avLst>
              <a:gd fmla="val 27588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1" name="Google Shape;121;p18"/>
          <p:cNvSpPr/>
          <p:nvPr/>
        </p:nvSpPr>
        <p:spPr>
          <a:xfrm flipH="1">
            <a:off x="4812616" y="1550188"/>
            <a:ext cx="894600" cy="800400"/>
          </a:xfrm>
          <a:prstGeom prst="roundRect">
            <a:avLst>
              <a:gd fmla="val 27588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22" name="Google Shape;122;p18"/>
          <p:cNvSpPr/>
          <p:nvPr/>
        </p:nvSpPr>
        <p:spPr>
          <a:xfrm flipH="1">
            <a:off x="7070041" y="1550188"/>
            <a:ext cx="894600" cy="800400"/>
          </a:xfrm>
          <a:prstGeom prst="roundRect">
            <a:avLst>
              <a:gd fmla="val 27588" name="adj"/>
            </a:avLst>
          </a:prstGeom>
          <a:solidFill>
            <a:srgbClr val="FFFFFF"/>
          </a:solidFill>
          <a:ln>
            <a:noFill/>
          </a:ln>
          <a:effectLst>
            <a:outerShdw blurRad="185738" rotWithShape="0" algn="bl" dir="5400000" dist="38100">
              <a:srgbClr val="000000">
                <a:alpha val="902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200"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100" y="1756675"/>
            <a:ext cx="340754" cy="3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883989" y="1755670"/>
            <a:ext cx="389425" cy="3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22625" y="1756675"/>
            <a:ext cx="389425" cy="38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5213" y="1755675"/>
            <a:ext cx="389425" cy="38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PROPUESTAS Y VARIACIONES / BOTÓN CON LOGO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7696200" y="3971400"/>
            <a:ext cx="14466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F3F5F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02</a:t>
            </a:r>
            <a:endParaRPr sz="7200">
              <a:solidFill>
                <a:srgbClr val="F3F5F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34" name="Google Shape;134;p19"/>
          <p:cNvSpPr/>
          <p:nvPr/>
        </p:nvSpPr>
        <p:spPr>
          <a:xfrm>
            <a:off x="428625" y="1447775"/>
            <a:ext cx="476100" cy="476100"/>
          </a:xfrm>
          <a:prstGeom prst="ellipse">
            <a:avLst/>
          </a:prstGeom>
          <a:solidFill>
            <a:srgbClr val="528E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519675" y="1491125"/>
            <a:ext cx="294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1</a:t>
            </a:r>
            <a:endParaRPr sz="1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28625" y="2297650"/>
            <a:ext cx="476100" cy="476100"/>
          </a:xfrm>
          <a:prstGeom prst="ellipse">
            <a:avLst/>
          </a:prstGeom>
          <a:solidFill>
            <a:srgbClr val="528E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 txBox="1"/>
          <p:nvPr/>
        </p:nvSpPr>
        <p:spPr>
          <a:xfrm>
            <a:off x="519675" y="2341000"/>
            <a:ext cx="294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2</a:t>
            </a:r>
            <a:endParaRPr sz="1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428625" y="3093600"/>
            <a:ext cx="476100" cy="476100"/>
          </a:xfrm>
          <a:prstGeom prst="ellipse">
            <a:avLst/>
          </a:prstGeom>
          <a:solidFill>
            <a:srgbClr val="528E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/>
        </p:nvSpPr>
        <p:spPr>
          <a:xfrm>
            <a:off x="519675" y="3136950"/>
            <a:ext cx="294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3</a:t>
            </a:r>
            <a:endParaRPr sz="1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4998" y="3093601"/>
            <a:ext cx="3342077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5015" y="1417224"/>
            <a:ext cx="3342036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5023" y="2255413"/>
            <a:ext cx="3342027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9965" y="3093625"/>
            <a:ext cx="3342036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29965" y="2255425"/>
            <a:ext cx="3342036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29973" y="1417225"/>
            <a:ext cx="3342027" cy="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PROPUESTAS Y VARIACIONES / BOTÓN SIN LOGO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51" name="Google Shape;15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7696200" y="3971400"/>
            <a:ext cx="14466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solidFill>
                  <a:srgbClr val="F3F5F8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02</a:t>
            </a:r>
            <a:endParaRPr sz="7200">
              <a:solidFill>
                <a:srgbClr val="F3F5F8"/>
              </a:solidFill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21600" y="1498350"/>
            <a:ext cx="476100" cy="476100"/>
          </a:xfrm>
          <a:prstGeom prst="ellipse">
            <a:avLst/>
          </a:prstGeom>
          <a:solidFill>
            <a:srgbClr val="528E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512650" y="1541700"/>
            <a:ext cx="294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1</a:t>
            </a:r>
            <a:endParaRPr sz="1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421600" y="2398788"/>
            <a:ext cx="476100" cy="476100"/>
          </a:xfrm>
          <a:prstGeom prst="ellipse">
            <a:avLst/>
          </a:prstGeom>
          <a:solidFill>
            <a:srgbClr val="528E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/>
        </p:nvSpPr>
        <p:spPr>
          <a:xfrm>
            <a:off x="512650" y="2442138"/>
            <a:ext cx="294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2</a:t>
            </a:r>
            <a:endParaRPr sz="1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421600" y="3255875"/>
            <a:ext cx="476100" cy="476100"/>
          </a:xfrm>
          <a:prstGeom prst="ellipse">
            <a:avLst/>
          </a:prstGeom>
          <a:solidFill>
            <a:srgbClr val="528E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 txBox="1"/>
          <p:nvPr/>
        </p:nvSpPr>
        <p:spPr>
          <a:xfrm>
            <a:off x="512650" y="3299225"/>
            <a:ext cx="2940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3</a:t>
            </a:r>
            <a:endParaRPr sz="10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2112" y="3255875"/>
            <a:ext cx="2800589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2100" y="2371025"/>
            <a:ext cx="2800601" cy="47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72100" y="1498350"/>
            <a:ext cx="2800601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38150" y="3243700"/>
            <a:ext cx="2800589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8150" y="2327675"/>
            <a:ext cx="2800589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38150" y="1492269"/>
            <a:ext cx="2800589" cy="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348" y="3695525"/>
            <a:ext cx="3342027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348" y="2592975"/>
            <a:ext cx="3342027" cy="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349" y="1408701"/>
            <a:ext cx="3342025" cy="47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1"/>
          <p:cNvSpPr txBox="1"/>
          <p:nvPr/>
        </p:nvSpPr>
        <p:spPr>
          <a:xfrm>
            <a:off x="353700" y="322975"/>
            <a:ext cx="46374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USO CORRECTO / BOTÓN</a:t>
            </a:r>
            <a:endParaRPr sz="10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6125" y="172744"/>
            <a:ext cx="1372755" cy="20328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353700" y="609500"/>
            <a:ext cx="2012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3D5B68"/>
                </a:solidFill>
                <a:latin typeface="Overpass"/>
                <a:ea typeface="Overpass"/>
                <a:cs typeface="Overpass"/>
                <a:sym typeface="Overpass"/>
              </a:rPr>
              <a:t>Especificaciones: Morfología</a:t>
            </a:r>
            <a:endParaRPr sz="1100">
              <a:solidFill>
                <a:srgbClr val="3D5B68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175" name="Google Shape;175;p21"/>
          <p:cNvCxnSpPr/>
          <p:nvPr/>
        </p:nvCxnSpPr>
        <p:spPr>
          <a:xfrm>
            <a:off x="4453025" y="1387475"/>
            <a:ext cx="393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21"/>
          <p:cNvCxnSpPr/>
          <p:nvPr/>
        </p:nvCxnSpPr>
        <p:spPr>
          <a:xfrm>
            <a:off x="4453025" y="1906025"/>
            <a:ext cx="393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1"/>
          <p:cNvCxnSpPr/>
          <p:nvPr/>
        </p:nvCxnSpPr>
        <p:spPr>
          <a:xfrm>
            <a:off x="4768350" y="1002137"/>
            <a:ext cx="0" cy="374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21"/>
          <p:cNvCxnSpPr/>
          <p:nvPr/>
        </p:nvCxnSpPr>
        <p:spPr>
          <a:xfrm>
            <a:off x="8110375" y="1002125"/>
            <a:ext cx="0" cy="3748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79" name="Google Shape;179;p21"/>
          <p:cNvSpPr txBox="1"/>
          <p:nvPr/>
        </p:nvSpPr>
        <p:spPr>
          <a:xfrm>
            <a:off x="8110375" y="1492850"/>
            <a:ext cx="48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50 px</a:t>
            </a:r>
            <a:endParaRPr sz="800">
              <a:solidFill>
                <a:srgbClr val="FF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180" name="Google Shape;180;p21"/>
          <p:cNvCxnSpPr/>
          <p:nvPr/>
        </p:nvCxnSpPr>
        <p:spPr>
          <a:xfrm>
            <a:off x="4453025" y="2571750"/>
            <a:ext cx="393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21"/>
          <p:cNvCxnSpPr/>
          <p:nvPr/>
        </p:nvCxnSpPr>
        <p:spPr>
          <a:xfrm>
            <a:off x="4453025" y="3090300"/>
            <a:ext cx="393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2" name="Google Shape;182;p21"/>
          <p:cNvSpPr txBox="1"/>
          <p:nvPr/>
        </p:nvSpPr>
        <p:spPr>
          <a:xfrm>
            <a:off x="3962500" y="2677125"/>
            <a:ext cx="71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Font 16</a:t>
            </a:r>
            <a:r>
              <a:rPr lang="es" sz="80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 px</a:t>
            </a:r>
            <a:endParaRPr sz="800">
              <a:solidFill>
                <a:srgbClr val="FF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183" name="Google Shape;183;p21"/>
          <p:cNvCxnSpPr/>
          <p:nvPr/>
        </p:nvCxnSpPr>
        <p:spPr>
          <a:xfrm>
            <a:off x="4453025" y="3674288"/>
            <a:ext cx="393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21"/>
          <p:cNvCxnSpPr/>
          <p:nvPr/>
        </p:nvCxnSpPr>
        <p:spPr>
          <a:xfrm>
            <a:off x="4453025" y="4192838"/>
            <a:ext cx="393840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5" name="Google Shape;185;p21"/>
          <p:cNvSpPr/>
          <p:nvPr/>
        </p:nvSpPr>
        <p:spPr>
          <a:xfrm>
            <a:off x="4768350" y="3674300"/>
            <a:ext cx="203100" cy="518700"/>
          </a:xfrm>
          <a:prstGeom prst="rect">
            <a:avLst/>
          </a:prstGeom>
          <a:gradFill>
            <a:gsLst>
              <a:gs pos="0">
                <a:srgbClr val="F5D0D0"/>
              </a:gs>
              <a:gs pos="46000">
                <a:srgbClr val="EEB6B6"/>
              </a:gs>
              <a:gs pos="70000">
                <a:srgbClr val="E79C9C"/>
              </a:gs>
              <a:gs pos="100000">
                <a:srgbClr val="D96868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4718975" y="4274575"/>
            <a:ext cx="452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0000"/>
                </a:solidFill>
                <a:latin typeface="Overpass"/>
                <a:ea typeface="Overpass"/>
                <a:cs typeface="Overpass"/>
                <a:sym typeface="Overpass"/>
              </a:rPr>
              <a:t>30 px</a:t>
            </a:r>
            <a:endParaRPr sz="800">
              <a:solidFill>
                <a:srgbClr val="FF0000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1554700" y="1759775"/>
            <a:ext cx="1372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FF0000"/>
                </a:solidFill>
                <a:latin typeface="Overpass Medium"/>
                <a:ea typeface="Overpass Medium"/>
                <a:cs typeface="Overpass Medium"/>
                <a:sym typeface="Overpass Medium"/>
              </a:rPr>
              <a:t>border - radius 0 px</a:t>
            </a:r>
            <a:endParaRPr sz="700">
              <a:solidFill>
                <a:srgbClr val="FF0000"/>
              </a:solidFill>
              <a:latin typeface="Overpass Medium"/>
              <a:ea typeface="Overpass Medium"/>
              <a:cs typeface="Overpass Medium"/>
              <a:sym typeface="Overpass Medium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1554700" y="2737788"/>
            <a:ext cx="13728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FF0000"/>
                </a:solidFill>
                <a:latin typeface="Overpass Medium"/>
                <a:ea typeface="Overpass Medium"/>
                <a:cs typeface="Overpass Medium"/>
                <a:sym typeface="Overpass Medium"/>
              </a:rPr>
              <a:t>border - radius 30 px</a:t>
            </a:r>
            <a:endParaRPr sz="700">
              <a:solidFill>
                <a:srgbClr val="FF0000"/>
              </a:solidFill>
              <a:latin typeface="Overpass Medium"/>
              <a:ea typeface="Overpass Medium"/>
              <a:cs typeface="Overpass Medium"/>
              <a:sym typeface="Overpass Medium"/>
            </a:endParaRPr>
          </a:p>
        </p:txBody>
      </p:sp>
      <p:sp>
        <p:nvSpPr>
          <p:cNvPr id="189" name="Google Shape;189;p21"/>
          <p:cNvSpPr txBox="1"/>
          <p:nvPr/>
        </p:nvSpPr>
        <p:spPr>
          <a:xfrm>
            <a:off x="1554700" y="3703250"/>
            <a:ext cx="1140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FF0000"/>
                </a:solidFill>
                <a:latin typeface="Overpass Medium"/>
                <a:ea typeface="Overpass Medium"/>
                <a:cs typeface="Overpass Medium"/>
                <a:sym typeface="Overpass Medium"/>
              </a:rPr>
              <a:t>border - radius 8 px</a:t>
            </a:r>
            <a:endParaRPr sz="700">
              <a:solidFill>
                <a:srgbClr val="FF0000"/>
              </a:solidFill>
              <a:latin typeface="Overpass Medium"/>
              <a:ea typeface="Overpass Medium"/>
              <a:cs typeface="Overpass Medium"/>
              <a:sym typeface="Overpass Medium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751900" y="1549475"/>
            <a:ext cx="647700" cy="647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accent3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1"/>
          <p:cNvSpPr/>
          <p:nvPr/>
        </p:nvSpPr>
        <p:spPr>
          <a:xfrm>
            <a:off x="743750" y="2507175"/>
            <a:ext cx="647700" cy="647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accent3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1"/>
          <p:cNvSpPr/>
          <p:nvPr/>
        </p:nvSpPr>
        <p:spPr>
          <a:xfrm>
            <a:off x="743750" y="3464875"/>
            <a:ext cx="647700" cy="6477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accent3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3750" y="3464875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9275" y="2607950"/>
            <a:ext cx="552175" cy="5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21338" y="1628650"/>
            <a:ext cx="588050" cy="5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